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46.jpg" ContentType="image/pn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2" r:id="rId2"/>
  </p:sldMasterIdLst>
  <p:notesMasterIdLst>
    <p:notesMasterId r:id="rId36"/>
  </p:notesMasterIdLst>
  <p:sldIdLst>
    <p:sldId id="464" r:id="rId3"/>
    <p:sldId id="294" r:id="rId4"/>
    <p:sldId id="472" r:id="rId5"/>
    <p:sldId id="369" r:id="rId6"/>
    <p:sldId id="488" r:id="rId7"/>
    <p:sldId id="473" r:id="rId8"/>
    <p:sldId id="477" r:id="rId9"/>
    <p:sldId id="475" r:id="rId10"/>
    <p:sldId id="377" r:id="rId11"/>
    <p:sldId id="368" r:id="rId12"/>
    <p:sldId id="462" r:id="rId13"/>
    <p:sldId id="463" r:id="rId14"/>
    <p:sldId id="375" r:id="rId15"/>
    <p:sldId id="384" r:id="rId16"/>
    <p:sldId id="489" r:id="rId17"/>
    <p:sldId id="374" r:id="rId18"/>
    <p:sldId id="482" r:id="rId19"/>
    <p:sldId id="466" r:id="rId20"/>
    <p:sldId id="483" r:id="rId21"/>
    <p:sldId id="484" r:id="rId22"/>
    <p:sldId id="469" r:id="rId23"/>
    <p:sldId id="486" r:id="rId24"/>
    <p:sldId id="481" r:id="rId25"/>
    <p:sldId id="379" r:id="rId26"/>
    <p:sldId id="458" r:id="rId27"/>
    <p:sldId id="371" r:id="rId28"/>
    <p:sldId id="491" r:id="rId29"/>
    <p:sldId id="383" r:id="rId30"/>
    <p:sldId id="478" r:id="rId31"/>
    <p:sldId id="344" r:id="rId32"/>
    <p:sldId id="470" r:id="rId33"/>
    <p:sldId id="468" r:id="rId34"/>
    <p:sldId id="465"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400"/>
    <a:srgbClr val="941100"/>
    <a:srgbClr val="003F00"/>
    <a:srgbClr val="008F00"/>
    <a:srgbClr val="1900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10"/>
    <p:restoredTop sz="56991"/>
  </p:normalViewPr>
  <p:slideViewPr>
    <p:cSldViewPr snapToGrid="0" snapToObjects="1" showGuides="1">
      <p:cViewPr varScale="1">
        <p:scale>
          <a:sx n="67" d="100"/>
          <a:sy n="67" d="100"/>
        </p:scale>
        <p:origin x="3264" y="176"/>
      </p:cViewPr>
      <p:guideLst>
        <p:guide orient="horz" pos="2160"/>
        <p:guide pos="2880"/>
      </p:guideLst>
    </p:cSldViewPr>
  </p:slideViewPr>
  <p:notesTextViewPr>
    <p:cViewPr>
      <p:scale>
        <a:sx n="125" d="100"/>
        <a:sy n="125" d="100"/>
      </p:scale>
      <p:origin x="0" y="0"/>
    </p:cViewPr>
  </p:notesTextViewPr>
  <p:sorterViewPr>
    <p:cViewPr>
      <p:scale>
        <a:sx n="160" d="100"/>
        <a:sy n="160" d="100"/>
      </p:scale>
      <p:origin x="0" y="0"/>
    </p:cViewPr>
  </p:sorterViewPr>
  <p:notesViewPr>
    <p:cSldViewPr snapToGrid="0" snapToObjects="1">
      <p:cViewPr varScale="1">
        <p:scale>
          <a:sx n="127" d="100"/>
          <a:sy n="127" d="100"/>
        </p:scale>
        <p:origin x="374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32C74-E9BE-8845-AA1F-275C58478BD4}" type="datetimeFigureOut">
              <a:rPr lang="en-US" smtClean="0"/>
              <a:t>4/19/19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0A490-7766-E549-A9C6-D9A35B8B0A24}" type="slidenum">
              <a:rPr lang="en-US" smtClean="0"/>
              <a:t>‹#›</a:t>
            </a:fld>
            <a:endParaRPr lang="en-US"/>
          </a:p>
        </p:txBody>
      </p:sp>
    </p:spTree>
    <p:extLst>
      <p:ext uri="{BB962C8B-B14F-4D97-AF65-F5344CB8AC3E}">
        <p14:creationId xmlns:p14="http://schemas.microsoft.com/office/powerpoint/2010/main" val="338888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1</a:t>
            </a:fld>
            <a:endParaRPr lang="en-US"/>
          </a:p>
        </p:txBody>
      </p:sp>
    </p:spTree>
    <p:extLst>
      <p:ext uri="{BB962C8B-B14F-4D97-AF65-F5344CB8AC3E}">
        <p14:creationId xmlns:p14="http://schemas.microsoft.com/office/powerpoint/2010/main" val="115816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feedback loop is with the human operator.  The human also observes some state x, and applies input u.</a:t>
            </a:r>
          </a:p>
          <a:p>
            <a:r>
              <a:rPr lang="en-US" dirty="0"/>
              <a:t>Now that we have developed the model of the coupled human-machine system, we are well positioned to pose the following question: </a:t>
            </a:r>
          </a:p>
          <a:p>
            <a:endParaRPr lang="en-US" dirty="0"/>
          </a:p>
          <a:p>
            <a:r>
              <a:rPr lang="en-US" dirty="0"/>
              <a:t>How do agents make decisions?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10</a:t>
            </a:fld>
            <a:endParaRPr lang="en-US"/>
          </a:p>
        </p:txBody>
      </p:sp>
    </p:spTree>
    <p:extLst>
      <p:ext uri="{BB962C8B-B14F-4D97-AF65-F5344CB8AC3E}">
        <p14:creationId xmlns:p14="http://schemas.microsoft.com/office/powerpoint/2010/main" val="1277378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model of decision-making, that has been used in economic theory and control theory, is that of utility maximizing or cost minimizing agents. This is the learning model we will adopt in this presentation. </a:t>
            </a:r>
          </a:p>
          <a:p>
            <a:endParaRPr lang="en-US" dirty="0"/>
          </a:p>
          <a:p>
            <a:r>
              <a:rPr lang="en-US" dirty="0"/>
              <a:t>We assume each agent has a cost that they’re trying to minimize. For example, the human here is trying to minimize its own cost c_H(u) by choosing its action u_H.  This cost encodes the ‘goals’ that the human has, as well as the energy consumption. </a:t>
            </a:r>
          </a:p>
          <a:p>
            <a:endParaRPr lang="en-US" dirty="0"/>
          </a:p>
          <a:p>
            <a:r>
              <a:rPr lang="en-US" dirty="0"/>
              <a:t>—————</a:t>
            </a:r>
          </a:p>
          <a:p>
            <a:r>
              <a:rPr lang="en-US" dirty="0"/>
              <a:t>Hidden in the cost is also the state of the system which is subject to the dynamical system f. </a:t>
            </a:r>
          </a:p>
          <a:p>
            <a:endParaRPr lang="en-US" dirty="0"/>
          </a:p>
          <a:p>
            <a:r>
              <a:rPr lang="en-US" dirty="0"/>
              <a:t>Although we know that humans are not truly rational, we can make the assumption that a trained expert has enough prior information about the system to be close enough to rational.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11</a:t>
            </a:fld>
            <a:endParaRPr lang="en-US"/>
          </a:p>
        </p:txBody>
      </p:sp>
    </p:spTree>
    <p:extLst>
      <p:ext uri="{BB962C8B-B14F-4D97-AF65-F5344CB8AC3E}">
        <p14:creationId xmlns:p14="http://schemas.microsoft.com/office/powerpoint/2010/main" val="3401906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adopt the same model for the machine. </a:t>
            </a:r>
          </a:p>
          <a:p>
            <a:endParaRPr lang="en-US" dirty="0"/>
          </a:p>
          <a:p>
            <a:r>
              <a:rPr lang="en-US" dirty="0"/>
              <a:t>This is already how many autonomous systems are designed. </a:t>
            </a:r>
          </a:p>
          <a:p>
            <a:r>
              <a:rPr lang="en-US" dirty="0"/>
              <a:t>Optimal control is exactly this. Reinforcement learning also uses this paradigm, where agents learn to maximize a reward.</a:t>
            </a:r>
          </a:p>
          <a:p>
            <a:endParaRPr lang="en-US" dirty="0"/>
          </a:p>
          <a:p>
            <a:r>
              <a:rPr lang="en-US" dirty="0"/>
              <a:t>This theoretical framework is formally known as a game. Or specifically, a dynamic game. The optimal solution of this game is where each agent is essentially at the minimum of its own cost function with no incentive to change its actions holding everyone else’s actions constant.</a:t>
            </a:r>
          </a:p>
          <a:p>
            <a:endParaRPr lang="en-US" dirty="0"/>
          </a:p>
          <a:p>
            <a:r>
              <a:rPr lang="en-US" dirty="0"/>
              <a:t>This framework is attractive to us because of it is a generality to analyze not only a coupled human-machine system, but </a:t>
            </a:r>
          </a:p>
        </p:txBody>
      </p:sp>
      <p:sp>
        <p:nvSpPr>
          <p:cNvPr id="4" name="Slide Number Placeholder 3"/>
          <p:cNvSpPr>
            <a:spLocks noGrp="1"/>
          </p:cNvSpPr>
          <p:nvPr>
            <p:ph type="sldNum" sz="quarter" idx="5"/>
          </p:nvPr>
        </p:nvSpPr>
        <p:spPr/>
        <p:txBody>
          <a:bodyPr/>
          <a:lstStyle/>
          <a:p>
            <a:fld id="{5110A490-7766-E549-A9C6-D9A35B8B0A24}" type="slidenum">
              <a:rPr lang="en-US" smtClean="0"/>
              <a:t>12</a:t>
            </a:fld>
            <a:endParaRPr lang="en-US"/>
          </a:p>
        </p:txBody>
      </p:sp>
    </p:spTree>
    <p:extLst>
      <p:ext uri="{BB962C8B-B14F-4D97-AF65-F5344CB8AC3E}">
        <p14:creationId xmlns:p14="http://schemas.microsoft.com/office/powerpoint/2010/main" val="201036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k, n-k</a:t>
            </a:r>
          </a:p>
          <a:p>
            <a:endParaRPr lang="en-US" dirty="0"/>
          </a:p>
          <a:p>
            <a:r>
              <a:rPr lang="en-US" dirty="0"/>
              <a:t>But also a team of arbitrary numbers of agents. In these settings, you’d have n cost functions, k for humans and n-k the autonomous agents.</a:t>
            </a:r>
          </a:p>
          <a:p>
            <a:endParaRPr lang="en-US" dirty="0"/>
          </a:p>
          <a:p>
            <a:r>
              <a:rPr lang="en-US" dirty="0"/>
              <a:t>And this solution to this game will be the Nash equilibrium.</a:t>
            </a:r>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13</a:t>
            </a:fld>
            <a:endParaRPr lang="en-US"/>
          </a:p>
        </p:txBody>
      </p:sp>
    </p:spTree>
    <p:extLst>
      <p:ext uri="{BB962C8B-B14F-4D97-AF65-F5344CB8AC3E}">
        <p14:creationId xmlns:p14="http://schemas.microsoft.com/office/powerpoint/2010/main" val="3312286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point to make in these games is that they inherently non-cooperative. </a:t>
            </a:r>
          </a:p>
          <a:p>
            <a:endParaRPr lang="en-US" dirty="0"/>
          </a:p>
          <a:p>
            <a:r>
              <a:rPr lang="en-US" dirty="0"/>
              <a:t>In cooperative settings, agents minimize the sum of everyone’s costs. This is very different than in non-cooperative games, where each agent is performing its own minimization.</a:t>
            </a:r>
          </a:p>
          <a:p>
            <a:endParaRPr lang="en-US" dirty="0"/>
          </a:p>
          <a:p>
            <a:r>
              <a:rPr lang="en-US" dirty="0"/>
              <a:t>The one that is appropriate for our setting is the non-cooperative solution. </a:t>
            </a:r>
          </a:p>
          <a:p>
            <a:endParaRPr lang="en-US" dirty="0"/>
          </a:p>
          <a:p>
            <a:r>
              <a:rPr lang="en-US" dirty="0"/>
              <a:t>The issues with the cooperative setting is that for agents to reach a stationary policy, there has to be full trust and communication amongst agents. </a:t>
            </a:r>
          </a:p>
          <a:p>
            <a:endParaRPr lang="en-US" dirty="0"/>
          </a:p>
          <a:p>
            <a:r>
              <a:rPr lang="en-US" dirty="0"/>
              <a:t>Even if they have some aligned goals, we cant assume they can be perfectly aligned. </a:t>
            </a:r>
          </a:p>
          <a:p>
            <a:endParaRPr lang="en-US" dirty="0"/>
          </a:p>
          <a:p>
            <a:r>
              <a:rPr lang="en-US" dirty="0"/>
              <a:t>The stationary conditions of the cooperative game is a pareto optimum, whereas for a non-cooperative game is a Nash equilibrium.</a:t>
            </a:r>
          </a:p>
          <a:p>
            <a:endParaRPr lang="en-US" dirty="0"/>
          </a:p>
          <a:p>
            <a:r>
              <a:rPr lang="en-US" dirty="0"/>
              <a:t>So, given that we are in this non-cooperative regime, what do the agents </a:t>
            </a:r>
            <a:r>
              <a:rPr lang="en-US" b="1" dirty="0"/>
              <a:t>learn to do </a:t>
            </a:r>
            <a:r>
              <a:rPr lang="en-US" dirty="0"/>
              <a:t>and </a:t>
            </a:r>
            <a:r>
              <a:rPr lang="en-US" b="1" dirty="0"/>
              <a:t>how do they get there</a:t>
            </a:r>
            <a:r>
              <a:rPr lang="en-US" dirty="0"/>
              <a:t>?</a:t>
            </a:r>
          </a:p>
          <a:p>
            <a:endParaRPr lang="en-US" dirty="0"/>
          </a:p>
          <a:p>
            <a:endParaRPr lang="en-US" dirty="0"/>
          </a:p>
          <a:p>
            <a:endParaRPr lang="en-US" dirty="0"/>
          </a:p>
          <a:p>
            <a:endParaRPr lang="en-US" dirty="0"/>
          </a:p>
          <a:p>
            <a:r>
              <a:rPr lang="en-US" dirty="0"/>
              <a:t>---------------------------</a:t>
            </a:r>
          </a:p>
          <a:p>
            <a:endParaRPr lang="en-US" dirty="0"/>
          </a:p>
          <a:p>
            <a:endParaRPr lang="en-US" dirty="0"/>
          </a:p>
          <a:p>
            <a:endParaRPr lang="en-US" dirty="0"/>
          </a:p>
          <a:p>
            <a:r>
              <a:rPr lang="en-US" dirty="0"/>
              <a:t>In a cooperative setting, agents each still have their own cost function. But they are cooperative in the sense that they’re all trying to minimize the sum of everyone’s cost, or the weighted sum. In this case agents have to fully trust each other and come to an agreement.</a:t>
            </a:r>
          </a:p>
          <a:p>
            <a:endParaRPr lang="en-US" dirty="0"/>
          </a:p>
          <a:p>
            <a:r>
              <a:rPr lang="en-US" dirty="0"/>
              <a:t>In a non-cooperative setting, agents only minimize their own cost and have agency over their own action. </a:t>
            </a:r>
          </a:p>
          <a:p>
            <a:endParaRPr lang="en-US" dirty="0"/>
          </a:p>
          <a:p>
            <a:r>
              <a:rPr lang="en-US" dirty="0"/>
              <a:t>Each of these settings make fundamentally different first principle assumptions on how the agents are able to interact with each other and the solutions they arrive at.</a:t>
            </a:r>
          </a:p>
          <a:p>
            <a:endParaRPr lang="en-US" dirty="0"/>
          </a:p>
          <a:p>
            <a:r>
              <a:rPr lang="en-US" dirty="0"/>
              <a:t>Cooperative games are much easier to solve. They reduce to a single optimization problem in which you jointly solve for every agents’ control. This is nice because it’s often tractable and the solutions can be very efficient. </a:t>
            </a:r>
          </a:p>
          <a:p>
            <a:endParaRPr lang="en-US" dirty="0"/>
          </a:p>
          <a:p>
            <a:r>
              <a:rPr lang="en-US" dirty="0"/>
              <a:t>Non-cooperative games, on the other hand, are in general very hard to solve. Only certain games with very specific structures can be solved exactly. However, it allows for a much larger class of problems in which we do not have to make the assumption that agents trust each other. In fact, the costs can be formulated to be competitive and allows for scenarios with adversaries.</a:t>
            </a:r>
          </a:p>
          <a:p>
            <a:endParaRPr lang="en-US" dirty="0"/>
          </a:p>
          <a:p>
            <a:r>
              <a:rPr lang="en-US" dirty="0"/>
              <a:t>It’s also stable in the sense of Nash equilibrium, where no agent has an incentive to deviate from their chosen action to improve their cost. At this equilibrium, every agent is locally happy without needing to communicate with other agents.</a:t>
            </a:r>
          </a:p>
          <a:p>
            <a:endParaRPr lang="en-US" dirty="0"/>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14</a:t>
            </a:fld>
            <a:endParaRPr lang="en-US"/>
          </a:p>
        </p:txBody>
      </p:sp>
    </p:spTree>
    <p:extLst>
      <p:ext uri="{BB962C8B-B14F-4D97-AF65-F5344CB8AC3E}">
        <p14:creationId xmlns:p14="http://schemas.microsoft.com/office/powerpoint/2010/main" val="422379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agents learn?</a:t>
            </a:r>
          </a:p>
          <a:p>
            <a:endParaRPr lang="en-US" dirty="0"/>
          </a:p>
          <a:p>
            <a:r>
              <a:rPr lang="en-US" dirty="0"/>
              <a:t>--------------------------</a:t>
            </a:r>
          </a:p>
          <a:p>
            <a:endParaRPr lang="en-US" dirty="0"/>
          </a:p>
          <a:p>
            <a:endParaRPr lang="en-US" dirty="0"/>
          </a:p>
          <a:p>
            <a:r>
              <a:rPr lang="en-US" dirty="0"/>
              <a:t>With that detour, we are now back to the original problem formulation. We have an agent; a human; who has a cost it wants to minimize. We also have an autonomous controller who also has a cost it wants to minimize. They are interacting in an environment with each other through the dynamics f and a shared x.</a:t>
            </a:r>
          </a:p>
          <a:p>
            <a:endParaRPr lang="en-US" dirty="0"/>
          </a:p>
          <a:p>
            <a:r>
              <a:rPr lang="en-US" dirty="0"/>
              <a:t>The big question is now, how do agents learn to make decisions in this environment? </a:t>
            </a:r>
          </a:p>
          <a:p>
            <a:endParaRPr lang="en-US" dirty="0"/>
          </a:p>
          <a:p>
            <a:r>
              <a:rPr lang="en-US" dirty="0"/>
              <a:t>Decision-making could itself a dynamic process, and requires another feedback loop through the agents’ mind.</a:t>
            </a:r>
          </a:p>
          <a:p>
            <a:endParaRPr lang="en-US" dirty="0"/>
          </a:p>
          <a:p>
            <a:r>
              <a:rPr lang="en-US" dirty="0"/>
              <a:t>First, we will begin with simulations of a single learning agent. And then we will try to make predictions using a multi-agent learning example.</a:t>
            </a:r>
          </a:p>
        </p:txBody>
      </p:sp>
      <p:sp>
        <p:nvSpPr>
          <p:cNvPr id="4" name="Slide Number Placeholder 3"/>
          <p:cNvSpPr>
            <a:spLocks noGrp="1"/>
          </p:cNvSpPr>
          <p:nvPr>
            <p:ph type="sldNum" sz="quarter" idx="5"/>
          </p:nvPr>
        </p:nvSpPr>
        <p:spPr/>
        <p:txBody>
          <a:bodyPr/>
          <a:lstStyle/>
          <a:p>
            <a:fld id="{5110A490-7766-E549-A9C6-D9A35B8B0A24}" type="slidenum">
              <a:rPr lang="en-US" smtClean="0"/>
              <a:t>15</a:t>
            </a:fld>
            <a:endParaRPr lang="en-US"/>
          </a:p>
        </p:txBody>
      </p:sp>
    </p:spTree>
    <p:extLst>
      <p:ext uri="{BB962C8B-B14F-4D97-AF65-F5344CB8AC3E}">
        <p14:creationId xmlns:p14="http://schemas.microsoft.com/office/powerpoint/2010/main" val="2010362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totally plausible thing is that they could try making small adjustments based on local information, namely gradient descent.</a:t>
            </a:r>
          </a:p>
          <a:p>
            <a:endParaRPr lang="en-US" dirty="0"/>
          </a:p>
          <a:p>
            <a:r>
              <a:rPr lang="en-US" dirty="0"/>
              <a:t>In this example, the machine and environment are static. </a:t>
            </a:r>
          </a:p>
          <a:p>
            <a:endParaRPr lang="en-US" dirty="0"/>
          </a:p>
          <a:p>
            <a:endParaRPr lang="en-US" dirty="0"/>
          </a:p>
          <a:p>
            <a:r>
              <a:rPr lang="en-US" dirty="0"/>
              <a:t>----------------------------------</a:t>
            </a:r>
          </a:p>
          <a:p>
            <a:endParaRPr lang="en-US" dirty="0"/>
          </a:p>
          <a:p>
            <a:endParaRPr lang="en-US" dirty="0"/>
          </a:p>
          <a:p>
            <a:r>
              <a:rPr lang="en-US" dirty="0"/>
              <a:t>For the single agent case, if you had a cost function, how would you go about minimizing it? Well, a good first order method is simply gradient descent. </a:t>
            </a:r>
          </a:p>
          <a:p>
            <a:endParaRPr lang="en-US" dirty="0"/>
          </a:p>
          <a:p>
            <a:endParaRPr lang="en-US" dirty="0"/>
          </a:p>
          <a:p>
            <a:r>
              <a:rPr lang="en-US" dirty="0"/>
              <a:t>Suppose the agent has a parabola-shaped cost function, single gradient descent will look like this</a:t>
            </a:r>
          </a:p>
          <a:p>
            <a:endParaRPr lang="en-US" dirty="0"/>
          </a:p>
          <a:p>
            <a:endParaRPr lang="en-US" dirty="0"/>
          </a:p>
          <a:p>
            <a:endParaRPr lang="en-US" dirty="0"/>
          </a:p>
          <a:p>
            <a:endParaRPr lang="en-US" dirty="0"/>
          </a:p>
          <a:p>
            <a:r>
              <a:rPr lang="en-US" dirty="0"/>
              <a:t>Here we </a:t>
            </a:r>
          </a:p>
          <a:p>
            <a:endParaRPr lang="en-US" dirty="0"/>
          </a:p>
          <a:p>
            <a:endParaRPr lang="en-US" dirty="0"/>
          </a:p>
          <a:p>
            <a:endParaRPr lang="en-US" dirty="0"/>
          </a:p>
          <a:p>
            <a:endParaRPr lang="en-US" dirty="0"/>
          </a:p>
          <a:p>
            <a:r>
              <a:rPr lang="en-US" dirty="0"/>
              <a:t>Decision making is also a dynamic process. Especially if you don’t know much about the environment or your cost function, you may need to explore/interact with the environment to ‘learn’ about it.  </a:t>
            </a:r>
          </a:p>
          <a:p>
            <a:endParaRPr lang="en-US" dirty="0"/>
          </a:p>
          <a:p>
            <a:r>
              <a:rPr lang="en-US" dirty="0"/>
              <a:t>If there is a minimum, we expect gradient descent like updates to converge to it. </a:t>
            </a:r>
          </a:p>
          <a:p>
            <a:br>
              <a:rPr lang="en-US" dirty="0"/>
            </a:br>
            <a:r>
              <a:rPr lang="en-US" dirty="0"/>
              <a:t>Suppose the human’s cost function is a \parabola shaped thing</a:t>
            </a:r>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16</a:t>
            </a:fld>
            <a:endParaRPr lang="en-US"/>
          </a:p>
        </p:txBody>
      </p:sp>
    </p:spTree>
    <p:extLst>
      <p:ext uri="{BB962C8B-B14F-4D97-AF65-F5344CB8AC3E}">
        <p14:creationId xmlns:p14="http://schemas.microsoft.com/office/powerpoint/2010/main" val="1578046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non-game case, the dynamics of gradient descent is simple, and as we expect, it converges to local minima. </a:t>
            </a:r>
          </a:p>
          <a:p>
            <a:endParaRPr lang="en-US" dirty="0"/>
          </a:p>
          <a:p>
            <a:r>
              <a:rPr lang="en-US" dirty="0"/>
              <a:t>—————————</a:t>
            </a:r>
          </a:p>
          <a:p>
            <a:r>
              <a:rPr lang="en-US" dirty="0"/>
              <a:t>Decision making is also a dynamic process. Especially if you don’t know much about the environment or your cost function, you may need to explore/interact with the environment to ‘learn’ about it.  </a:t>
            </a:r>
          </a:p>
          <a:p>
            <a:endParaRPr lang="en-US" dirty="0"/>
          </a:p>
          <a:p>
            <a:r>
              <a:rPr lang="en-US" dirty="0"/>
              <a:t>If there is a minimum, we expect gradient descent like updates to converge to it. </a:t>
            </a:r>
          </a:p>
          <a:p>
            <a:br>
              <a:rPr lang="en-US" dirty="0"/>
            </a:br>
            <a:r>
              <a:rPr lang="en-US" dirty="0"/>
              <a:t>Suppose the human’s cost function is a parabola shaped thing</a:t>
            </a:r>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17</a:t>
            </a:fld>
            <a:endParaRPr lang="en-US"/>
          </a:p>
        </p:txBody>
      </p:sp>
    </p:spTree>
    <p:extLst>
      <p:ext uri="{BB962C8B-B14F-4D97-AF65-F5344CB8AC3E}">
        <p14:creationId xmlns:p14="http://schemas.microsoft.com/office/powerpoint/2010/main" val="2015201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game case, the dynamics can become much richer and counterintuitive. In this example the environment is still static, but the human and machine are learning simultaneously.</a:t>
            </a:r>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18</a:t>
            </a:fld>
            <a:endParaRPr lang="en-US"/>
          </a:p>
        </p:txBody>
      </p:sp>
    </p:spTree>
    <p:extLst>
      <p:ext uri="{BB962C8B-B14F-4D97-AF65-F5344CB8AC3E}">
        <p14:creationId xmlns:p14="http://schemas.microsoft.com/office/powerpoint/2010/main" val="2410139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start to see what makes learning in game scenarios difficult.</a:t>
            </a:r>
          </a:p>
          <a:p>
            <a:endParaRPr lang="en-US" dirty="0"/>
          </a:p>
          <a:p>
            <a:r>
              <a:rPr lang="en-US" dirty="0"/>
              <a:t>Here, the agents converge to a stable attractor.</a:t>
            </a:r>
          </a:p>
        </p:txBody>
      </p:sp>
      <p:sp>
        <p:nvSpPr>
          <p:cNvPr id="4" name="Slide Number Placeholder 3"/>
          <p:cNvSpPr>
            <a:spLocks noGrp="1"/>
          </p:cNvSpPr>
          <p:nvPr>
            <p:ph type="sldNum" sz="quarter" idx="5"/>
          </p:nvPr>
        </p:nvSpPr>
        <p:spPr/>
        <p:txBody>
          <a:bodyPr/>
          <a:lstStyle/>
          <a:p>
            <a:fld id="{5110A490-7766-E549-A9C6-D9A35B8B0A24}" type="slidenum">
              <a:rPr lang="en-US" smtClean="0"/>
              <a:t>19</a:t>
            </a:fld>
            <a:endParaRPr lang="en-US"/>
          </a:p>
        </p:txBody>
      </p:sp>
    </p:spTree>
    <p:extLst>
      <p:ext uri="{BB962C8B-B14F-4D97-AF65-F5344CB8AC3E}">
        <p14:creationId xmlns:p14="http://schemas.microsoft.com/office/powerpoint/2010/main" val="382832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Ben. I’m a graduate student at the University of Washington in Seattle.</a:t>
            </a:r>
          </a:p>
          <a:p>
            <a:endParaRPr lang="en-US" dirty="0"/>
          </a:p>
          <a:p>
            <a:r>
              <a:rPr lang="en-US" dirty="0"/>
              <a:t>Today I give an overview of the work that we’re doing at the University of Washington regarding sensorimotor games in human-machine dynamic scenarios.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half of my talk will be focused on building up the theoretical framework of decision-making and control that we’ll be using in this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And the second half will go through some of our preliminary experimental results of humans learning in these systems.</a:t>
            </a:r>
          </a:p>
          <a:p>
            <a:endParaRPr lang="en-US" dirty="0"/>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2</a:t>
            </a:fld>
            <a:endParaRPr lang="en-US"/>
          </a:p>
        </p:txBody>
      </p:sp>
    </p:spTree>
    <p:extLst>
      <p:ext uri="{BB962C8B-B14F-4D97-AF65-F5344CB8AC3E}">
        <p14:creationId xmlns:p14="http://schemas.microsoft.com/office/powerpoint/2010/main" val="1218446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this example, this convergence is harder to guarantee due to the coupling effects of the learning dynamics.</a:t>
            </a:r>
          </a:p>
          <a:p>
            <a:endParaRPr lang="en-US" dirty="0"/>
          </a:p>
          <a:p>
            <a:r>
              <a:rPr lang="en-US" dirty="0"/>
              <a:t>Using this mathematical framework we’ve developed, we can now make our first prediction. </a:t>
            </a:r>
          </a:p>
          <a:p>
            <a:r>
              <a:rPr lang="en-US" dirty="0"/>
              <a:t>That learning in game-theoretic settings can result in limit cycles or periodic orbits.</a:t>
            </a:r>
          </a:p>
        </p:txBody>
      </p:sp>
      <p:sp>
        <p:nvSpPr>
          <p:cNvPr id="4" name="Slide Number Placeholder 3"/>
          <p:cNvSpPr>
            <a:spLocks noGrp="1"/>
          </p:cNvSpPr>
          <p:nvPr>
            <p:ph type="sldNum" sz="quarter" idx="5"/>
          </p:nvPr>
        </p:nvSpPr>
        <p:spPr/>
        <p:txBody>
          <a:bodyPr/>
          <a:lstStyle/>
          <a:p>
            <a:fld id="{5110A490-7766-E549-A9C6-D9A35B8B0A24}" type="slidenum">
              <a:rPr lang="en-US" smtClean="0"/>
              <a:t>20</a:t>
            </a:fld>
            <a:endParaRPr lang="en-US"/>
          </a:p>
        </p:txBody>
      </p:sp>
    </p:spTree>
    <p:extLst>
      <p:ext uri="{BB962C8B-B14F-4D97-AF65-F5344CB8AC3E}">
        <p14:creationId xmlns:p14="http://schemas.microsoft.com/office/powerpoint/2010/main" val="622385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simulated example is a full scenario with a dynamic environment and non-stationary agents. It is a LQR example where agents learn using policy gradient.</a:t>
            </a:r>
          </a:p>
          <a:p>
            <a:endParaRPr lang="en-US" dirty="0"/>
          </a:p>
          <a:p>
            <a:r>
              <a:rPr lang="en-US" dirty="0"/>
              <a:t>With this example, we make our second prediction.</a:t>
            </a:r>
          </a:p>
          <a:p>
            <a:endParaRPr lang="en-US" dirty="0"/>
          </a:p>
          <a:p>
            <a:r>
              <a:rPr lang="en-US" dirty="0"/>
              <a:t>Learning in games can cause convergence to spurious attractors that </a:t>
            </a:r>
          </a:p>
        </p:txBody>
      </p:sp>
      <p:sp>
        <p:nvSpPr>
          <p:cNvPr id="4" name="Slide Number Placeholder 3"/>
          <p:cNvSpPr>
            <a:spLocks noGrp="1"/>
          </p:cNvSpPr>
          <p:nvPr>
            <p:ph type="sldNum" sz="quarter" idx="5"/>
          </p:nvPr>
        </p:nvSpPr>
        <p:spPr/>
        <p:txBody>
          <a:bodyPr/>
          <a:lstStyle/>
          <a:p>
            <a:fld id="{5110A490-7766-E549-A9C6-D9A35B8B0A24}" type="slidenum">
              <a:rPr lang="en-US" smtClean="0"/>
              <a:t>21</a:t>
            </a:fld>
            <a:endParaRPr lang="en-US"/>
          </a:p>
        </p:txBody>
      </p:sp>
    </p:spTree>
    <p:extLst>
      <p:ext uri="{BB962C8B-B14F-4D97-AF65-F5344CB8AC3E}">
        <p14:creationId xmlns:p14="http://schemas.microsoft.com/office/powerpoint/2010/main" val="506868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equilibrium point is ... </a:t>
            </a:r>
          </a:p>
        </p:txBody>
      </p:sp>
      <p:sp>
        <p:nvSpPr>
          <p:cNvPr id="4" name="Slide Number Placeholder 3"/>
          <p:cNvSpPr>
            <a:spLocks noGrp="1"/>
          </p:cNvSpPr>
          <p:nvPr>
            <p:ph type="sldNum" sz="quarter" idx="5"/>
          </p:nvPr>
        </p:nvSpPr>
        <p:spPr/>
        <p:txBody>
          <a:bodyPr/>
          <a:lstStyle/>
          <a:p>
            <a:fld id="{5110A490-7766-E549-A9C6-D9A35B8B0A24}" type="slidenum">
              <a:rPr lang="en-US" smtClean="0"/>
              <a:t>22</a:t>
            </a:fld>
            <a:endParaRPr lang="en-US"/>
          </a:p>
        </p:txBody>
      </p:sp>
    </p:spTree>
    <p:extLst>
      <p:ext uri="{BB962C8B-B14F-4D97-AF65-F5344CB8AC3E}">
        <p14:creationId xmlns:p14="http://schemas.microsoft.com/office/powerpoint/2010/main" val="3841755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indeed, learning in games can be quite </a:t>
            </a:r>
            <a:r>
              <a:rPr lang="en-US" dirty="0" err="1"/>
              <a:t>counterintuitiive</a:t>
            </a:r>
            <a:r>
              <a:rPr lang="en-US" dirty="0"/>
              <a:t>, which is a huge motivation for why we're </a:t>
            </a:r>
          </a:p>
        </p:txBody>
      </p:sp>
      <p:sp>
        <p:nvSpPr>
          <p:cNvPr id="4" name="Slide Number Placeholder 3"/>
          <p:cNvSpPr>
            <a:spLocks noGrp="1"/>
          </p:cNvSpPr>
          <p:nvPr>
            <p:ph type="sldNum" sz="quarter" idx="5"/>
          </p:nvPr>
        </p:nvSpPr>
        <p:spPr/>
        <p:txBody>
          <a:bodyPr/>
          <a:lstStyle/>
          <a:p>
            <a:fld id="{5110A490-7766-E549-A9C6-D9A35B8B0A24}" type="slidenum">
              <a:rPr lang="en-US" smtClean="0"/>
              <a:t>23</a:t>
            </a:fld>
            <a:endParaRPr lang="en-US"/>
          </a:p>
        </p:txBody>
      </p:sp>
    </p:spTree>
    <p:extLst>
      <p:ext uri="{BB962C8B-B14F-4D97-AF65-F5344CB8AC3E}">
        <p14:creationId xmlns:p14="http://schemas.microsoft.com/office/powerpoint/2010/main" val="613017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simulations, we now have some predictions of what ranges of things that can happen. </a:t>
            </a:r>
          </a:p>
          <a:p>
            <a:endParaRPr lang="en-US" dirty="0"/>
          </a:p>
          <a:p>
            <a:r>
              <a:rPr lang="en-US" dirty="0"/>
              <a:t>with the ultimate goal of studying people playing these games. </a:t>
            </a:r>
          </a:p>
          <a:p>
            <a:endParaRPr lang="en-US" dirty="0"/>
          </a:p>
          <a:p>
            <a:r>
              <a:rPr lang="en-US" dirty="0"/>
              <a:t>but first we want to characterize what a single agent does. </a:t>
            </a:r>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24</a:t>
            </a:fld>
            <a:endParaRPr lang="en-US"/>
          </a:p>
        </p:txBody>
      </p:sp>
    </p:spTree>
    <p:extLst>
      <p:ext uri="{BB962C8B-B14F-4D97-AF65-F5344CB8AC3E}">
        <p14:creationId xmlns:p14="http://schemas.microsoft.com/office/powerpoint/2010/main" val="2004034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upon a lot of prior literature, we’ve developed a testbed where input gets fed into into a dynamical system, and we observe the resulting controller that the human uses</a:t>
            </a:r>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25</a:t>
            </a:fld>
            <a:endParaRPr lang="en-US"/>
          </a:p>
        </p:txBody>
      </p:sp>
    </p:spTree>
    <p:extLst>
      <p:ext uri="{BB962C8B-B14F-4D97-AF65-F5344CB8AC3E}">
        <p14:creationId xmlns:p14="http://schemas.microsoft.com/office/powerpoint/2010/main" val="2737136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26</a:t>
            </a:fld>
            <a:endParaRPr lang="en-US"/>
          </a:p>
        </p:txBody>
      </p:sp>
    </p:spTree>
    <p:extLst>
      <p:ext uri="{BB962C8B-B14F-4D97-AF65-F5344CB8AC3E}">
        <p14:creationId xmlns:p14="http://schemas.microsoft.com/office/powerpoint/2010/main" val="3143972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has gone into characterizing the feedforward model.</a:t>
            </a:r>
          </a:p>
          <a:p>
            <a:endParaRPr lang="en-US" dirty="0"/>
          </a:p>
          <a:p>
            <a:r>
              <a:rPr lang="en-US" dirty="0"/>
              <a:t>In this work try to understand what feedback people learn and specifically characterize the learning process.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27</a:t>
            </a:fld>
            <a:endParaRPr lang="en-US"/>
          </a:p>
        </p:txBody>
      </p:sp>
    </p:spTree>
    <p:extLst>
      <p:ext uri="{BB962C8B-B14F-4D97-AF65-F5344CB8AC3E}">
        <p14:creationId xmlns:p14="http://schemas.microsoft.com/office/powerpoint/2010/main" val="2506153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preliminary results </a:t>
            </a:r>
          </a:p>
          <a:p>
            <a:endParaRPr lang="en-US" dirty="0"/>
          </a:p>
          <a:p>
            <a:endParaRPr lang="en-US" dirty="0"/>
          </a:p>
          <a:p>
            <a:r>
              <a:rPr lang="en-US" dirty="0"/>
              <a:t>our prediction for the single agent case is that the humans converge to a stationary policy over a number of trials. </a:t>
            </a:r>
          </a:p>
          <a:p>
            <a:endParaRPr lang="en-US" dirty="0"/>
          </a:p>
          <a:p>
            <a:r>
              <a:rPr lang="en-US" dirty="0"/>
              <a:t>We get something that kind of resembles convergence, but it is still quite too </a:t>
            </a:r>
            <a:r>
              <a:rPr lang="en-US" dirty="0" err="1"/>
              <a:t>noisey</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28</a:t>
            </a:fld>
            <a:endParaRPr lang="en-US"/>
          </a:p>
        </p:txBody>
      </p:sp>
    </p:spTree>
    <p:extLst>
      <p:ext uri="{BB962C8B-B14F-4D97-AF65-F5344CB8AC3E}">
        <p14:creationId xmlns:p14="http://schemas.microsoft.com/office/powerpoint/2010/main" val="3841655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1321</a:t>
            </a:r>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29</a:t>
            </a:fld>
            <a:endParaRPr lang="en-US"/>
          </a:p>
        </p:txBody>
      </p:sp>
    </p:spTree>
    <p:extLst>
      <p:ext uri="{BB962C8B-B14F-4D97-AF65-F5344CB8AC3E}">
        <p14:creationId xmlns:p14="http://schemas.microsoft.com/office/powerpoint/2010/main" val="18955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physical world is dynamic. </a:t>
            </a:r>
          </a:p>
          <a:p>
            <a:pPr marL="171450" indent="-171450">
              <a:buFont typeface="Arial" panose="020B0604020202020204" pitchFamily="34" charset="0"/>
              <a:buChar char="•"/>
            </a:pPr>
            <a:r>
              <a:rPr lang="en-US" dirty="0"/>
              <a:t>What I mean by this is that we have amazing abilities to predict the outcome of physical systems through differential equations.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Our physical world is dynamic. </a:t>
            </a:r>
          </a:p>
          <a:p>
            <a:pPr marL="171450" indent="-171450">
              <a:buFont typeface="Arial" panose="020B0604020202020204" pitchFamily="34" charset="0"/>
              <a:buChar char="•"/>
            </a:pPr>
            <a:r>
              <a:rPr lang="en-US" dirty="0"/>
              <a:t>Some of the best predictive models of our physical world can be described using differential equations. </a:t>
            </a:r>
          </a:p>
          <a:p>
            <a:pPr marL="171450" indent="-171450">
              <a:buFont typeface="Arial" panose="020B0604020202020204" pitchFamily="34" charset="0"/>
              <a:buChar char="•"/>
            </a:pPr>
            <a:r>
              <a:rPr lang="en-US" dirty="0"/>
              <a:t>The state can represent the continuous position, velocity and orientation of a drone.</a:t>
            </a:r>
          </a:p>
          <a:p>
            <a:pPr marL="171450" indent="-171450">
              <a:buFont typeface="Arial" panose="020B0604020202020204" pitchFamily="34" charset="0"/>
              <a:buChar char="•"/>
            </a:pPr>
            <a:r>
              <a:rPr lang="en-US" dirty="0"/>
              <a:t>The state can also be a discrete state, such as the state of a automobile factory. </a:t>
            </a:r>
          </a:p>
          <a:p>
            <a:pPr marL="171450" indent="-171450">
              <a:buFont typeface="Arial" panose="020B0604020202020204" pitchFamily="34" charset="0"/>
              <a:buChar char="•"/>
            </a:pPr>
            <a:r>
              <a:rPr lang="en-US" dirty="0"/>
              <a:t>Autonomous</a:t>
            </a:r>
          </a:p>
          <a:p>
            <a:pPr marL="171450" indent="-17145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3</a:t>
            </a:fld>
            <a:endParaRPr lang="en-US"/>
          </a:p>
        </p:txBody>
      </p:sp>
    </p:spTree>
    <p:extLst>
      <p:ext uri="{BB962C8B-B14F-4D97-AF65-F5344CB8AC3E}">
        <p14:creationId xmlns:p14="http://schemas.microsoft.com/office/powerpoint/2010/main" val="2594046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p>
        </p:txBody>
      </p:sp>
      <p:sp>
        <p:nvSpPr>
          <p:cNvPr id="4" name="Slide Number Placeholder 3"/>
          <p:cNvSpPr>
            <a:spLocks noGrp="1"/>
          </p:cNvSpPr>
          <p:nvPr>
            <p:ph type="sldNum" sz="quarter" idx="5"/>
          </p:nvPr>
        </p:nvSpPr>
        <p:spPr/>
        <p:txBody>
          <a:bodyPr/>
          <a:lstStyle/>
          <a:p>
            <a:fld id="{5110A490-7766-E549-A9C6-D9A35B8B0A24}" type="slidenum">
              <a:rPr lang="en-US" smtClean="0"/>
              <a:t>32</a:t>
            </a:fld>
            <a:endParaRPr lang="en-US"/>
          </a:p>
        </p:txBody>
      </p:sp>
    </p:spTree>
    <p:extLst>
      <p:ext uri="{BB962C8B-B14F-4D97-AF65-F5344CB8AC3E}">
        <p14:creationId xmlns:p14="http://schemas.microsoft.com/office/powerpoint/2010/main" val="1450052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cost can be decomposed into two parts: first part encodes the cost of your </a:t>
            </a:r>
            <a:r>
              <a:rPr lang="en-US" b="1" dirty="0"/>
              <a:t>goal</a:t>
            </a:r>
            <a:r>
              <a:rPr lang="en-US" b="1" i="1" dirty="0"/>
              <a:t> </a:t>
            </a:r>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33</a:t>
            </a:fld>
            <a:endParaRPr lang="en-US"/>
          </a:p>
        </p:txBody>
      </p:sp>
    </p:spTree>
    <p:extLst>
      <p:ext uri="{BB962C8B-B14F-4D97-AF65-F5344CB8AC3E}">
        <p14:creationId xmlns:p14="http://schemas.microsoft.com/office/powerpoint/2010/main" val="4209251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2400" b="0" dirty="0"/>
              <a:t>The function f holds all the structure of the dynamic system, with state x and and actions u.</a:t>
            </a:r>
          </a:p>
          <a:p>
            <a:pPr marL="171450" indent="-171450">
              <a:buFont typeface="Arial" panose="020B0604020202020204" pitchFamily="34" charset="0"/>
              <a:buChar char="•"/>
            </a:pPr>
            <a:r>
              <a:rPr lang="en-US" sz="2400" b="0" dirty="0"/>
              <a:t>Now x here represents the state of the system. </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 control can be used to stabilize an otherwise unstable system, or to drive the state to some desired reference</a:t>
            </a:r>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5110A490-7766-E549-A9C6-D9A35B8B0A24}" type="slidenum">
              <a:rPr lang="en-US" smtClean="0"/>
              <a:t>4</a:t>
            </a:fld>
            <a:endParaRPr lang="en-US"/>
          </a:p>
        </p:txBody>
      </p:sp>
    </p:spTree>
    <p:extLst>
      <p:ext uri="{BB962C8B-B14F-4D97-AF65-F5344CB8AC3E}">
        <p14:creationId xmlns:p14="http://schemas.microsoft.com/office/powerpoint/2010/main" val="76310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these examples, the state can represent different things.</a:t>
            </a:r>
          </a:p>
          <a:p>
            <a:pPr marL="171450" indent="-171450">
              <a:buFont typeface="Arial" panose="020B0604020202020204" pitchFamily="34" charset="0"/>
              <a:buChar char="•"/>
            </a:pPr>
            <a:r>
              <a:rPr lang="en-US" dirty="0"/>
              <a:t>On the left we have the end effector of a surgical robot. Its state can be the force being applied by the end effector on the tissue.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state of the drone in the center can be the </a:t>
            </a:r>
            <a:r>
              <a:rPr lang="en-US" dirty="0" err="1"/>
              <a:t>gps</a:t>
            </a:r>
            <a:r>
              <a:rPr lang="en-US" dirty="0"/>
              <a:t> position, the altitude, velocity, the attitude.</a:t>
            </a:r>
          </a:p>
          <a:p>
            <a:pPr marL="171450" indent="-171450">
              <a:buFont typeface="Arial" panose="020B0604020202020204" pitchFamily="34" charset="0"/>
              <a:buChar char="•"/>
            </a:pPr>
            <a:r>
              <a:rPr lang="en-US" dirty="0"/>
              <a:t>On the right, we have autonomous industrial robots building a car.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 common feature of each of these systems is that not only do they all have a degree of autonomy, this autonomy is also mediated by humans.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5</a:t>
            </a:fld>
            <a:endParaRPr lang="en-US"/>
          </a:p>
        </p:txBody>
      </p:sp>
    </p:spTree>
    <p:extLst>
      <p:ext uri="{BB962C8B-B14F-4D97-AF65-F5344CB8AC3E}">
        <p14:creationId xmlns:p14="http://schemas.microsoft.com/office/powerpoint/2010/main" val="2594046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Behind each of these systems there are often human operators making decisions about how to control the system.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 surgeon is in close feedback with a surgical robot to guide incisions</a:t>
            </a:r>
          </a:p>
          <a:p>
            <a:pPr marL="171450" indent="-171450">
              <a:buFont typeface="Arial" panose="020B0604020202020204" pitchFamily="34" charset="0"/>
              <a:buChar char="•"/>
            </a:pPr>
            <a:r>
              <a:rPr lang="en-US" dirty="0"/>
              <a:t>A pilot commands and controls the drone.</a:t>
            </a:r>
          </a:p>
          <a:p>
            <a:pPr marL="171450" indent="-171450">
              <a:buFont typeface="Arial" panose="020B0604020202020204" pitchFamily="34" charset="0"/>
              <a:buChar char="•"/>
            </a:pPr>
            <a:r>
              <a:rPr lang="en-US" dirty="0"/>
              <a:t>Factory workers cooperate with industrial robots.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6</a:t>
            </a:fld>
            <a:endParaRPr lang="en-US"/>
          </a:p>
        </p:txBody>
      </p:sp>
    </p:spTree>
    <p:extLst>
      <p:ext uri="{BB962C8B-B14F-4D97-AF65-F5344CB8AC3E}">
        <p14:creationId xmlns:p14="http://schemas.microsoft.com/office/powerpoint/2010/main" val="346586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use these three examples to motivate the framework that we’ll be adopting in this work, describing this division of labor more formally leveraging control-theoretic and game-theoretic models.</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the actions of the machine denoted in this presentation as u subscript M.</a:t>
            </a:r>
          </a:p>
          <a:p>
            <a:pPr marL="171450" indent="-171450">
              <a:buFont typeface="Arial" panose="020B0604020202020204" pitchFamily="34" charset="0"/>
              <a:buChar char="•"/>
            </a:pPr>
            <a:r>
              <a:rPr lang="en-US" dirty="0"/>
              <a:t>And the actions by the human is denoted by u subscript H</a:t>
            </a:r>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1. We acknowledge that certain actions are best done by the machine, Machines are best as making quick reactions and tracking trajectories, and stabilizing systems</a:t>
            </a:r>
          </a:p>
          <a:p>
            <a:pPr marL="628650" lvl="1" indent="-171450">
              <a:buFont typeface="Arial" panose="020B0604020202020204" pitchFamily="34" charset="0"/>
              <a:buChar char="•"/>
            </a:pPr>
            <a:r>
              <a:rPr lang="en-US" dirty="0"/>
              <a:t>Humans are best at making higher level and guided expert decisions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POINTS: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7</a:t>
            </a:fld>
            <a:endParaRPr lang="en-US"/>
          </a:p>
        </p:txBody>
      </p:sp>
    </p:spTree>
    <p:extLst>
      <p:ext uri="{BB962C8B-B14F-4D97-AF65-F5344CB8AC3E}">
        <p14:creationId xmlns:p14="http://schemas.microsoft.com/office/powerpoint/2010/main" val="1013557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 is the joint control of the human and machine. </a:t>
            </a:r>
          </a:p>
          <a:p>
            <a:pPr marL="171450" indent="-171450">
              <a:buFont typeface="Arial" panose="020B0604020202020204" pitchFamily="34" charset="0"/>
              <a:buChar char="•"/>
            </a:pPr>
            <a:r>
              <a:rPr lang="en-US" dirty="0"/>
              <a:t>If anything from the study of control theory and cybernetics has taught us, its that feedback loops are at the core of what it means to control systems. </a:t>
            </a:r>
          </a:p>
          <a:p>
            <a:pPr marL="171450" indent="-171450">
              <a:buFont typeface="Arial" panose="020B0604020202020204" pitchFamily="34" charset="0"/>
              <a:buChar char="•"/>
            </a:pPr>
            <a:r>
              <a:rPr lang="en-US" dirty="0"/>
              <a:t>Feedback loops are everywhere. </a:t>
            </a:r>
          </a:p>
          <a:p>
            <a:pPr marL="171450" indent="-171450">
              <a:buFont typeface="Arial" panose="020B0604020202020204" pitchFamily="34" charset="0"/>
              <a:buChar char="•"/>
            </a:pPr>
            <a:r>
              <a:rPr lang="en-US" dirty="0"/>
              <a:t>Where are the feedback loops in this model?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a:t>
            </a:r>
          </a:p>
          <a:p>
            <a:pPr marL="171450" indent="-171450">
              <a:buFont typeface="Arial" panose="020B0604020202020204" pitchFamily="34" charset="0"/>
              <a:buChar char="•"/>
            </a:pPr>
            <a:r>
              <a:rPr lang="en-US" dirty="0"/>
              <a:t>If the system is controllable, then there exists a sequence of us that can drive x to anywhere in the state space. </a:t>
            </a:r>
          </a:p>
          <a:p>
            <a:pPr marL="628650" lvl="1" indent="-171450">
              <a:buFont typeface="Arial" panose="020B0604020202020204" pitchFamily="34" charset="0"/>
              <a:buChar char="•"/>
            </a:pPr>
            <a:r>
              <a:rPr lang="en-US" dirty="0"/>
              <a:t>if the dynamics of the original system is unstable, feedback loops can help stabilize the system, making </a:t>
            </a:r>
            <a:r>
              <a:rPr lang="en-US" dirty="0" err="1"/>
              <a:t>figher</a:t>
            </a:r>
            <a:r>
              <a:rPr lang="en-US" dirty="0"/>
              <a:t> jets that are inherently unstable into stable machines.</a:t>
            </a:r>
          </a:p>
          <a:p>
            <a:pPr marL="171450" indent="-171450">
              <a:buFont typeface="Arial" panose="020B0604020202020204" pitchFamily="34" charset="0"/>
              <a:buChar char="•"/>
            </a:pPr>
            <a:r>
              <a:rPr lang="en-US" dirty="0"/>
              <a:t>Regulate the system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8</a:t>
            </a:fld>
            <a:endParaRPr lang="en-US"/>
          </a:p>
        </p:txBody>
      </p:sp>
    </p:spTree>
    <p:extLst>
      <p:ext uri="{BB962C8B-B14F-4D97-AF65-F5344CB8AC3E}">
        <p14:creationId xmlns:p14="http://schemas.microsoft.com/office/powerpoint/2010/main" val="706540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feedback loop is the one involving the machine. The machine observes some state x, and makes a decision to apply an action </a:t>
            </a:r>
            <a:r>
              <a:rPr lang="en-US" dirty="0" err="1"/>
              <a:t>uM</a:t>
            </a:r>
            <a:endParaRPr lang="en-US" dirty="0"/>
          </a:p>
          <a:p>
            <a:pPr marL="171450" indent="-171450">
              <a:buFont typeface="Arial" panose="020B0604020202020204" pitchFamily="34" charset="0"/>
              <a:buChar char="•"/>
            </a:pPr>
            <a:r>
              <a:rPr lang="en-US" dirty="0"/>
              <a:t>This can be in the of anything from a simple PID controller to a full blown AI system.</a:t>
            </a:r>
          </a:p>
          <a:p>
            <a:pPr marL="171450" indent="-171450">
              <a:buFont typeface="Arial" panose="020B0604020202020204" pitchFamily="34" charset="0"/>
              <a:buChar char="•"/>
            </a:pPr>
            <a:r>
              <a:rPr lang="en-US" dirty="0"/>
              <a:t>The second feedback loop </a:t>
            </a:r>
          </a:p>
          <a:p>
            <a:endParaRPr lang="en-US" dirty="0"/>
          </a:p>
          <a:p>
            <a:endParaRPr lang="en-US" dirty="0"/>
          </a:p>
          <a:p>
            <a:r>
              <a:rPr lang="en-US" dirty="0"/>
              <a:t>———————-</a:t>
            </a:r>
          </a:p>
          <a:p>
            <a:endParaRPr lang="en-US" dirty="0"/>
          </a:p>
          <a:p>
            <a:r>
              <a:rPr lang="en-US" dirty="0"/>
              <a:t>The machine also has an idea of how to control the system. Maybe it has a specific gait trajectory it needs to follow to stabilize itself. </a:t>
            </a:r>
          </a:p>
          <a:p>
            <a:endParaRPr lang="en-US" dirty="0"/>
          </a:p>
          <a:p>
            <a:endParaRPr lang="en-US" dirty="0"/>
          </a:p>
          <a:p>
            <a:endParaRPr lang="en-US" dirty="0"/>
          </a:p>
          <a:p>
            <a:endParaRPr lang="en-US" dirty="0"/>
          </a:p>
          <a:p>
            <a:endParaRPr lang="en-US" dirty="0"/>
          </a:p>
          <a:p>
            <a:endParaRPr lang="en-US" dirty="0"/>
          </a:p>
          <a:p>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Our question now is the following: how do agents decide on a controller? What u’s do the agents — human or machine — choose and how does that relate to their own goal?</a:t>
            </a:r>
          </a:p>
          <a:p>
            <a:endParaRPr lang="en-US" dirty="0"/>
          </a:p>
        </p:txBody>
      </p:sp>
      <p:sp>
        <p:nvSpPr>
          <p:cNvPr id="4" name="Slide Number Placeholder 3"/>
          <p:cNvSpPr>
            <a:spLocks noGrp="1"/>
          </p:cNvSpPr>
          <p:nvPr>
            <p:ph type="sldNum" sz="quarter" idx="5"/>
          </p:nvPr>
        </p:nvSpPr>
        <p:spPr/>
        <p:txBody>
          <a:bodyPr/>
          <a:lstStyle/>
          <a:p>
            <a:fld id="{5110A490-7766-E549-A9C6-D9A35B8B0A24}" type="slidenum">
              <a:rPr lang="en-US" smtClean="0"/>
              <a:t>9</a:t>
            </a:fld>
            <a:endParaRPr lang="en-US"/>
          </a:p>
        </p:txBody>
      </p:sp>
    </p:spTree>
    <p:extLst>
      <p:ext uri="{BB962C8B-B14F-4D97-AF65-F5344CB8AC3E}">
        <p14:creationId xmlns:p14="http://schemas.microsoft.com/office/powerpoint/2010/main" val="1619833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915" y="5945854"/>
            <a:ext cx="1371600" cy="923544"/>
          </a:xfrm>
          <a:prstGeom prst="rect">
            <a:avLst/>
          </a:prstGeom>
        </p:spPr>
      </p:pic>
      <p:sp>
        <p:nvSpPr>
          <p:cNvPr id="6" name="Text Placeholder 5"/>
          <p:cNvSpPr>
            <a:spLocks noGrp="1"/>
          </p:cNvSpPr>
          <p:nvPr>
            <p:ph type="body" sz="quarter" idx="10" hasCustomPrompt="1"/>
          </p:nvPr>
        </p:nvSpPr>
        <p:spPr>
          <a:xfrm>
            <a:off x="415637" y="1332224"/>
            <a:ext cx="8312727" cy="2641756"/>
          </a:xfrm>
          <a:prstGeom prst="rect">
            <a:avLst/>
          </a:prstGeom>
        </p:spPr>
        <p:txBody>
          <a:bodyPr>
            <a:normAutofit/>
          </a:bodyPr>
          <a:lstStyle>
            <a:lvl1pPr marL="0" indent="0" algn="ctr">
              <a:lnSpc>
                <a:spcPct val="100000"/>
              </a:lnSpc>
              <a:buNone/>
              <a:defRPr sz="5000" b="0" i="0" baseline="0">
                <a:solidFill>
                  <a:srgbClr val="000000"/>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spTree>
    <p:extLst>
      <p:ext uri="{BB962C8B-B14F-4D97-AF65-F5344CB8AC3E}">
        <p14:creationId xmlns:p14="http://schemas.microsoft.com/office/powerpoint/2010/main" val="237349125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Bulleted 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7" name="Picture 6"/>
          <p:cNvPicPr>
            <a:picLocks noChangeAspect="1"/>
          </p:cNvPicPr>
          <p:nvPr userDrawn="1"/>
        </p:nvPicPr>
        <p:blipFill>
          <a:blip r:embed="rId2"/>
          <a:stretch>
            <a:fillRect/>
          </a:stretch>
        </p:blipFill>
        <p:spPr>
          <a:xfrm>
            <a:off x="766763" y="1363508"/>
            <a:ext cx="1103781" cy="96362"/>
          </a:xfrm>
          <a:prstGeom prst="rect">
            <a:avLst/>
          </a:prstGeom>
        </p:spPr>
      </p:pic>
      <p:pic>
        <p:nvPicPr>
          <p:cNvPr id="8" name="Picture 7"/>
          <p:cNvPicPr>
            <a:picLocks noChangeAspect="1"/>
          </p:cNvPicPr>
          <p:nvPr userDrawn="1"/>
        </p:nvPicPr>
        <p:blipFill>
          <a:blip r:embed="rId3"/>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318086"/>
          </a:xfrm>
          <a:prstGeom prst="rect">
            <a:avLst/>
          </a:prstGeom>
        </p:spPr>
        <p:txBody>
          <a:bodyPr>
            <a:normAutofit/>
          </a:bodyPr>
          <a:lstStyle>
            <a:lvl1pPr marL="0" indent="0">
              <a:buNone/>
              <a:defRPr sz="2400" b="0" i="0" baseline="0">
                <a:solidFill>
                  <a:srgbClr val="999999"/>
                </a:solidFill>
                <a:latin typeface="Open Sans Light"/>
                <a:cs typeface="Open Sans Light"/>
              </a:defRPr>
            </a:lvl1pPr>
          </a:lstStyle>
          <a:p>
            <a:r>
              <a:rPr lang="en-US" dirty="0"/>
              <a:t>Graphic Here</a:t>
            </a:r>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17" name="Picture 16"/>
          <p:cNvPicPr>
            <a:picLocks noChangeAspect="1"/>
          </p:cNvPicPr>
          <p:nvPr userDrawn="1"/>
        </p:nvPicPr>
        <p:blipFill>
          <a:blip r:embed="rId2"/>
          <a:stretch>
            <a:fillRect/>
          </a:stretch>
        </p:blipFill>
        <p:spPr>
          <a:xfrm>
            <a:off x="766763" y="1363508"/>
            <a:ext cx="1103781" cy="96362"/>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48479" y="6207786"/>
            <a:ext cx="2939921" cy="521599"/>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bg>
      <p:bgPr>
        <a:solidFill>
          <a:srgbClr val="000000"/>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0" y="221068"/>
            <a:ext cx="9144000" cy="952676"/>
          </a:xfrm>
          <a:prstGeom prst="rect">
            <a:avLst/>
          </a:prstGeom>
        </p:spPr>
        <p:txBody>
          <a:bodyPr anchor="ctr">
            <a:normAutofit/>
          </a:bodyPr>
          <a:lstStyle>
            <a:lvl1pPr marL="0" indent="0" algn="ctr">
              <a:lnSpc>
                <a:spcPct val="90000"/>
              </a:lnSpc>
              <a:buNone/>
              <a:defRPr sz="4800" b="1"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a:t>
            </a:r>
          </a:p>
        </p:txBody>
      </p:sp>
      <p:sp>
        <p:nvSpPr>
          <p:cNvPr id="4" name="Text Placeholder 9"/>
          <p:cNvSpPr>
            <a:spLocks noGrp="1"/>
          </p:cNvSpPr>
          <p:nvPr>
            <p:ph type="body" sz="quarter" idx="11" hasCustomPrompt="1"/>
          </p:nvPr>
        </p:nvSpPr>
        <p:spPr>
          <a:xfrm>
            <a:off x="402795" y="2120734"/>
            <a:ext cx="8325375" cy="4446318"/>
          </a:xfrm>
          <a:prstGeom prst="rect">
            <a:avLst/>
          </a:prstGeom>
        </p:spPr>
        <p:txBody>
          <a:bodyPr/>
          <a:lstStyle>
            <a:lvl1pPr marL="342900" indent="-342900">
              <a:buFont typeface="LucidaGrande" charset="0"/>
              <a:buChar char="•"/>
              <a:defRPr sz="3200" b="0" i="0" baseline="0">
                <a:solidFill>
                  <a:schemeClr val="tx2"/>
                </a:solidFill>
                <a:latin typeface="Calibri" charset="0"/>
                <a:ea typeface="Calibri" charset="0"/>
                <a:cs typeface="Calibri" charset="0"/>
              </a:defRPr>
            </a:lvl1pPr>
            <a:lvl2pPr marL="640080">
              <a:defRPr sz="2800" b="0" i="0" baseline="0">
                <a:solidFill>
                  <a:schemeClr val="tx2"/>
                </a:solidFill>
                <a:latin typeface="Calibri" charset="0"/>
                <a:ea typeface="Calibri" charset="0"/>
                <a:cs typeface="Calibri" charset="0"/>
              </a:defRPr>
            </a:lvl2pPr>
            <a:lvl3pPr marL="1143000" indent="-228600">
              <a:buSzPct val="100000"/>
              <a:buFont typeface="Lucida Grande"/>
              <a:buChar char="&gt;"/>
              <a:defRPr sz="1800" b="0" i="0" baseline="0">
                <a:solidFill>
                  <a:schemeClr val="tx2"/>
                </a:solidFill>
                <a:latin typeface="Helvetica Neue" charset="0"/>
                <a:ea typeface="Helvetica Neue" charset="0"/>
                <a:cs typeface="Helvetica Neue" charset="0"/>
              </a:defRPr>
            </a:lvl3pPr>
            <a:lvl4pPr>
              <a:defRPr sz="1600" b="0" i="0" baseline="0">
                <a:solidFill>
                  <a:schemeClr val="tx2"/>
                </a:solidFill>
                <a:latin typeface="Helvetica Neue" charset="0"/>
                <a:ea typeface="Helvetica Neue" charset="0"/>
                <a:cs typeface="Helvetica Neue" charset="0"/>
              </a:defRPr>
            </a:lvl4pPr>
            <a:lvl5pPr marL="2057400" indent="-228600">
              <a:buFont typeface="Lucida Grande"/>
              <a:buChar char="&gt;"/>
              <a:defRPr sz="1400" b="0" i="0" baseline="0">
                <a:solidFill>
                  <a:schemeClr val="tx2"/>
                </a:solidFill>
                <a:latin typeface="Helvetica Neue" charset="0"/>
                <a:ea typeface="Helvetica Neue" charset="0"/>
                <a:cs typeface="Helvetica Neue" charset="0"/>
              </a:defRPr>
            </a:lvl5pPr>
          </a:lstStyle>
          <a:p>
            <a:pPr lvl="0"/>
            <a:r>
              <a:rPr lang="en-US" dirty="0"/>
              <a:t>First</a:t>
            </a:r>
          </a:p>
          <a:p>
            <a:pPr lvl="1"/>
            <a:r>
              <a:rPr lang="en-US" dirty="0"/>
              <a:t>Second</a:t>
            </a:r>
          </a:p>
        </p:txBody>
      </p:sp>
      <p:sp>
        <p:nvSpPr>
          <p:cNvPr id="5" name="Text Placeholder 5"/>
          <p:cNvSpPr>
            <a:spLocks noGrp="1"/>
          </p:cNvSpPr>
          <p:nvPr>
            <p:ph type="body" sz="quarter" idx="12" hasCustomPrompt="1"/>
          </p:nvPr>
        </p:nvSpPr>
        <p:spPr>
          <a:xfrm>
            <a:off x="415637" y="1379988"/>
            <a:ext cx="8312727" cy="547269"/>
          </a:xfrm>
          <a:prstGeom prst="rect">
            <a:avLst/>
          </a:prstGeom>
        </p:spPr>
        <p:txBody>
          <a:bodyPr>
            <a:noAutofit/>
          </a:bodyPr>
          <a:lstStyle>
            <a:lvl1pPr marL="0" indent="0" algn="ctr">
              <a:lnSpc>
                <a:spcPct val="90000"/>
              </a:lnSpc>
              <a:buNone/>
              <a:defRPr sz="3600" b="0"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err="1"/>
              <a:t>Subheader</a:t>
            </a:r>
            <a:endParaRPr lang="en-US" dirty="0"/>
          </a:p>
        </p:txBody>
      </p:sp>
    </p:spTree>
    <p:extLst>
      <p:ext uri="{BB962C8B-B14F-4D97-AF65-F5344CB8AC3E}">
        <p14:creationId xmlns:p14="http://schemas.microsoft.com/office/powerpoint/2010/main" val="27692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Header + Subheader + Content">
    <p:bg>
      <p:bgPr>
        <a:solidFill>
          <a:srgbClr val="000000"/>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0" y="221068"/>
            <a:ext cx="9144000" cy="952676"/>
          </a:xfrm>
          <a:prstGeom prst="rect">
            <a:avLst/>
          </a:prstGeom>
        </p:spPr>
        <p:txBody>
          <a:bodyPr anchor="ctr">
            <a:normAutofit/>
          </a:bodyPr>
          <a:lstStyle>
            <a:lvl1pPr marL="0" indent="0" algn="ctr">
              <a:lnSpc>
                <a:spcPct val="90000"/>
              </a:lnSpc>
              <a:buNone/>
              <a:defRPr sz="4800" b="1"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a:t>
            </a:r>
          </a:p>
        </p:txBody>
      </p:sp>
      <p:sp>
        <p:nvSpPr>
          <p:cNvPr id="4" name="Text Placeholder 9"/>
          <p:cNvSpPr>
            <a:spLocks noGrp="1"/>
          </p:cNvSpPr>
          <p:nvPr>
            <p:ph type="body" sz="quarter" idx="11" hasCustomPrompt="1"/>
          </p:nvPr>
        </p:nvSpPr>
        <p:spPr>
          <a:xfrm>
            <a:off x="402796" y="2120734"/>
            <a:ext cx="3999272" cy="4446318"/>
          </a:xfrm>
          <a:prstGeom prst="rect">
            <a:avLst/>
          </a:prstGeom>
        </p:spPr>
        <p:txBody>
          <a:bodyPr/>
          <a:lstStyle>
            <a:lvl1pPr marL="342900" indent="-342900">
              <a:buFont typeface="LucidaGrande" charset="0"/>
              <a:buChar char="•"/>
              <a:defRPr sz="3200" b="0" i="0" baseline="0">
                <a:solidFill>
                  <a:schemeClr val="tx2"/>
                </a:solidFill>
                <a:latin typeface="Calibri" charset="0"/>
                <a:ea typeface="Calibri" charset="0"/>
                <a:cs typeface="Calibri" charset="0"/>
              </a:defRPr>
            </a:lvl1pPr>
            <a:lvl2pPr marL="640080">
              <a:defRPr sz="2800" b="0" i="0" baseline="0">
                <a:solidFill>
                  <a:schemeClr val="tx2"/>
                </a:solidFill>
                <a:latin typeface="Calibri" charset="0"/>
                <a:ea typeface="Calibri" charset="0"/>
                <a:cs typeface="Calibri" charset="0"/>
              </a:defRPr>
            </a:lvl2pPr>
            <a:lvl3pPr marL="1143000" indent="-228600">
              <a:buSzPct val="100000"/>
              <a:buFont typeface="Lucida Grande"/>
              <a:buChar char="&gt;"/>
              <a:defRPr sz="1800" b="0" i="0" baseline="0">
                <a:solidFill>
                  <a:schemeClr val="tx2"/>
                </a:solidFill>
                <a:latin typeface="Helvetica Neue" charset="0"/>
                <a:ea typeface="Helvetica Neue" charset="0"/>
                <a:cs typeface="Helvetica Neue" charset="0"/>
              </a:defRPr>
            </a:lvl3pPr>
            <a:lvl4pPr>
              <a:defRPr sz="1600" b="0" i="0" baseline="0">
                <a:solidFill>
                  <a:schemeClr val="tx2"/>
                </a:solidFill>
                <a:latin typeface="Helvetica Neue" charset="0"/>
                <a:ea typeface="Helvetica Neue" charset="0"/>
                <a:cs typeface="Helvetica Neue" charset="0"/>
              </a:defRPr>
            </a:lvl4pPr>
            <a:lvl5pPr marL="2057400" indent="-228600">
              <a:buFont typeface="Lucida Grande"/>
              <a:buChar char="&gt;"/>
              <a:defRPr sz="1400" b="0" i="0" baseline="0">
                <a:solidFill>
                  <a:schemeClr val="tx2"/>
                </a:solidFill>
                <a:latin typeface="Helvetica Neue" charset="0"/>
                <a:ea typeface="Helvetica Neue" charset="0"/>
                <a:cs typeface="Helvetica Neue" charset="0"/>
              </a:defRPr>
            </a:lvl5pPr>
          </a:lstStyle>
          <a:p>
            <a:pPr lvl="0"/>
            <a:r>
              <a:rPr lang="en-US" dirty="0"/>
              <a:t>First</a:t>
            </a:r>
          </a:p>
          <a:p>
            <a:pPr lvl="1"/>
            <a:r>
              <a:rPr lang="en-US" dirty="0"/>
              <a:t>Second</a:t>
            </a:r>
          </a:p>
        </p:txBody>
      </p:sp>
      <p:sp>
        <p:nvSpPr>
          <p:cNvPr id="5" name="Text Placeholder 5"/>
          <p:cNvSpPr>
            <a:spLocks noGrp="1"/>
          </p:cNvSpPr>
          <p:nvPr>
            <p:ph type="body" sz="quarter" idx="12" hasCustomPrompt="1"/>
          </p:nvPr>
        </p:nvSpPr>
        <p:spPr>
          <a:xfrm>
            <a:off x="415637" y="1379988"/>
            <a:ext cx="8312727" cy="547269"/>
          </a:xfrm>
          <a:prstGeom prst="rect">
            <a:avLst/>
          </a:prstGeom>
        </p:spPr>
        <p:txBody>
          <a:bodyPr>
            <a:noAutofit/>
          </a:bodyPr>
          <a:lstStyle>
            <a:lvl1pPr marL="0" indent="0" algn="ctr">
              <a:lnSpc>
                <a:spcPct val="90000"/>
              </a:lnSpc>
              <a:buNone/>
              <a:defRPr sz="3600" b="0"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err="1"/>
              <a:t>Subheader</a:t>
            </a:r>
            <a:endParaRPr lang="en-US" dirty="0"/>
          </a:p>
        </p:txBody>
      </p:sp>
      <p:sp>
        <p:nvSpPr>
          <p:cNvPr id="6" name="Text Placeholder 9">
            <a:extLst>
              <a:ext uri="{FF2B5EF4-FFF2-40B4-BE49-F238E27FC236}">
                <a16:creationId xmlns:a16="http://schemas.microsoft.com/office/drawing/2014/main" id="{BEF13A6C-A3B7-CE49-8223-713DA6D44F67}"/>
              </a:ext>
            </a:extLst>
          </p:cNvPr>
          <p:cNvSpPr>
            <a:spLocks noGrp="1"/>
          </p:cNvSpPr>
          <p:nvPr>
            <p:ph type="body" sz="quarter" idx="13" hasCustomPrompt="1"/>
          </p:nvPr>
        </p:nvSpPr>
        <p:spPr>
          <a:xfrm>
            <a:off x="4729092" y="2114521"/>
            <a:ext cx="3999272" cy="4446318"/>
          </a:xfrm>
          <a:prstGeom prst="rect">
            <a:avLst/>
          </a:prstGeom>
        </p:spPr>
        <p:txBody>
          <a:bodyPr/>
          <a:lstStyle>
            <a:lvl1pPr marL="342900" indent="-342900">
              <a:buFont typeface="LucidaGrande" charset="0"/>
              <a:buChar char="•"/>
              <a:defRPr sz="3200" b="0" i="0" baseline="0">
                <a:solidFill>
                  <a:schemeClr val="tx2"/>
                </a:solidFill>
                <a:latin typeface="Calibri" charset="0"/>
                <a:ea typeface="Calibri" charset="0"/>
                <a:cs typeface="Calibri" charset="0"/>
              </a:defRPr>
            </a:lvl1pPr>
            <a:lvl2pPr marL="640080">
              <a:defRPr sz="2800" b="0" i="0" baseline="0">
                <a:solidFill>
                  <a:schemeClr val="tx2"/>
                </a:solidFill>
                <a:latin typeface="Calibri" charset="0"/>
                <a:ea typeface="Calibri" charset="0"/>
                <a:cs typeface="Calibri" charset="0"/>
              </a:defRPr>
            </a:lvl2pPr>
            <a:lvl3pPr marL="1143000" indent="-228600">
              <a:buSzPct val="100000"/>
              <a:buFont typeface="Lucida Grande"/>
              <a:buChar char="&gt;"/>
              <a:defRPr sz="1800" b="0" i="0" baseline="0">
                <a:solidFill>
                  <a:schemeClr val="tx2"/>
                </a:solidFill>
                <a:latin typeface="Helvetica Neue" charset="0"/>
                <a:ea typeface="Helvetica Neue" charset="0"/>
                <a:cs typeface="Helvetica Neue" charset="0"/>
              </a:defRPr>
            </a:lvl3pPr>
            <a:lvl4pPr>
              <a:defRPr sz="1600" b="0" i="0" baseline="0">
                <a:solidFill>
                  <a:schemeClr val="tx2"/>
                </a:solidFill>
                <a:latin typeface="Helvetica Neue" charset="0"/>
                <a:ea typeface="Helvetica Neue" charset="0"/>
                <a:cs typeface="Helvetica Neue" charset="0"/>
              </a:defRPr>
            </a:lvl4pPr>
            <a:lvl5pPr marL="2057400" indent="-228600">
              <a:buFont typeface="Lucida Grande"/>
              <a:buChar char="&gt;"/>
              <a:defRPr sz="1400" b="0" i="0" baseline="0">
                <a:solidFill>
                  <a:schemeClr val="tx2"/>
                </a:solidFill>
                <a:latin typeface="Helvetica Neue" charset="0"/>
                <a:ea typeface="Helvetica Neue" charset="0"/>
                <a:cs typeface="Helvetica Neue" charset="0"/>
              </a:defRPr>
            </a:lvl5pPr>
          </a:lstStyle>
          <a:p>
            <a:pPr lvl="0"/>
            <a:r>
              <a:rPr lang="en-US" dirty="0"/>
              <a:t>First</a:t>
            </a:r>
          </a:p>
          <a:p>
            <a:pPr lvl="1"/>
            <a:r>
              <a:rPr lang="en-US" dirty="0"/>
              <a:t>Second</a:t>
            </a:r>
          </a:p>
        </p:txBody>
      </p:sp>
    </p:spTree>
    <p:extLst>
      <p:ext uri="{BB962C8B-B14F-4D97-AF65-F5344CB8AC3E}">
        <p14:creationId xmlns:p14="http://schemas.microsoft.com/office/powerpoint/2010/main" val="1875777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Header + Subheader + Content">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26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915" y="5945854"/>
            <a:ext cx="1371600" cy="923544"/>
          </a:xfrm>
          <a:prstGeom prst="rect">
            <a:avLst/>
          </a:prstGeom>
        </p:spPr>
      </p:pic>
      <p:sp>
        <p:nvSpPr>
          <p:cNvPr id="6" name="Text Placeholder 5"/>
          <p:cNvSpPr>
            <a:spLocks noGrp="1"/>
          </p:cNvSpPr>
          <p:nvPr>
            <p:ph type="body" sz="quarter" idx="10" hasCustomPrompt="1"/>
          </p:nvPr>
        </p:nvSpPr>
        <p:spPr>
          <a:xfrm>
            <a:off x="415637" y="1332224"/>
            <a:ext cx="8312727" cy="2641756"/>
          </a:xfrm>
          <a:prstGeom prst="rect">
            <a:avLst/>
          </a:prstGeom>
        </p:spPr>
        <p:txBody>
          <a:bodyPr>
            <a:normAutofit/>
          </a:bodyPr>
          <a:lstStyle>
            <a:lvl1pPr marL="0" indent="0" algn="ctr">
              <a:lnSpc>
                <a:spcPct val="100000"/>
              </a:lnSpc>
              <a:buNone/>
              <a:defRPr sz="5000" b="0" i="0" baseline="0">
                <a:solidFill>
                  <a:srgbClr val="000000"/>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spTree>
    <p:extLst>
      <p:ext uri="{BB962C8B-B14F-4D97-AF65-F5344CB8AC3E}">
        <p14:creationId xmlns:p14="http://schemas.microsoft.com/office/powerpoint/2010/main" val="382827693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Header + Subheader + Content">
    <p:bg>
      <p:bgPr>
        <a:solidFill>
          <a:srgbClr val="000000"/>
        </a:solidFill>
        <a:effectLst/>
      </p:bgPr>
    </p:bg>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0" y="221068"/>
            <a:ext cx="9144000" cy="952676"/>
          </a:xfrm>
          <a:prstGeom prst="rect">
            <a:avLst/>
          </a:prstGeom>
        </p:spPr>
        <p:txBody>
          <a:bodyPr anchor="ctr">
            <a:normAutofit/>
          </a:bodyPr>
          <a:lstStyle>
            <a:lvl1pPr marL="0" indent="0" algn="ctr">
              <a:lnSpc>
                <a:spcPct val="90000"/>
              </a:lnSpc>
              <a:buNone/>
              <a:defRPr sz="4800" b="1"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a:t>
            </a:r>
          </a:p>
        </p:txBody>
      </p:sp>
      <p:sp>
        <p:nvSpPr>
          <p:cNvPr id="4" name="Text Placeholder 9"/>
          <p:cNvSpPr>
            <a:spLocks noGrp="1"/>
          </p:cNvSpPr>
          <p:nvPr>
            <p:ph type="body" sz="quarter" idx="11" hasCustomPrompt="1"/>
          </p:nvPr>
        </p:nvSpPr>
        <p:spPr>
          <a:xfrm>
            <a:off x="402795" y="2120734"/>
            <a:ext cx="8325375" cy="4446318"/>
          </a:xfrm>
          <a:prstGeom prst="rect">
            <a:avLst/>
          </a:prstGeom>
        </p:spPr>
        <p:txBody>
          <a:bodyPr/>
          <a:lstStyle>
            <a:lvl1pPr marL="342900" indent="-342900">
              <a:buFont typeface="LucidaGrande" charset="0"/>
              <a:buChar char="•"/>
              <a:defRPr sz="3200" b="0" i="0" baseline="0">
                <a:solidFill>
                  <a:schemeClr val="tx2"/>
                </a:solidFill>
                <a:latin typeface="Calibri" charset="0"/>
                <a:ea typeface="Calibri" charset="0"/>
                <a:cs typeface="Calibri" charset="0"/>
              </a:defRPr>
            </a:lvl1pPr>
            <a:lvl2pPr marL="640080">
              <a:defRPr sz="2800" b="0" i="0" baseline="0">
                <a:solidFill>
                  <a:schemeClr val="tx2"/>
                </a:solidFill>
                <a:latin typeface="Calibri" charset="0"/>
                <a:ea typeface="Calibri" charset="0"/>
                <a:cs typeface="Calibri" charset="0"/>
              </a:defRPr>
            </a:lvl2pPr>
            <a:lvl3pPr marL="1143000" indent="-228600">
              <a:buSzPct val="100000"/>
              <a:buFont typeface="Lucida Grande"/>
              <a:buChar char="&gt;"/>
              <a:defRPr sz="1800" b="0" i="0" baseline="0">
                <a:solidFill>
                  <a:schemeClr val="tx2"/>
                </a:solidFill>
                <a:latin typeface="Helvetica Neue" charset="0"/>
                <a:ea typeface="Helvetica Neue" charset="0"/>
                <a:cs typeface="Helvetica Neue" charset="0"/>
              </a:defRPr>
            </a:lvl3pPr>
            <a:lvl4pPr>
              <a:defRPr sz="1600" b="0" i="0" baseline="0">
                <a:solidFill>
                  <a:schemeClr val="tx2"/>
                </a:solidFill>
                <a:latin typeface="Helvetica Neue" charset="0"/>
                <a:ea typeface="Helvetica Neue" charset="0"/>
                <a:cs typeface="Helvetica Neue" charset="0"/>
              </a:defRPr>
            </a:lvl4pPr>
            <a:lvl5pPr marL="2057400" indent="-228600">
              <a:buFont typeface="Lucida Grande"/>
              <a:buChar char="&gt;"/>
              <a:defRPr sz="1400" b="0" i="0" baseline="0">
                <a:solidFill>
                  <a:schemeClr val="tx2"/>
                </a:solidFill>
                <a:latin typeface="Helvetica Neue" charset="0"/>
                <a:ea typeface="Helvetica Neue" charset="0"/>
                <a:cs typeface="Helvetica Neue" charset="0"/>
              </a:defRPr>
            </a:lvl5pPr>
          </a:lstStyle>
          <a:p>
            <a:pPr lvl="0"/>
            <a:r>
              <a:rPr lang="en-US" dirty="0"/>
              <a:t>First</a:t>
            </a:r>
          </a:p>
          <a:p>
            <a:pPr lvl="1"/>
            <a:r>
              <a:rPr lang="en-US" dirty="0"/>
              <a:t>Second</a:t>
            </a:r>
          </a:p>
        </p:txBody>
      </p:sp>
      <p:sp>
        <p:nvSpPr>
          <p:cNvPr id="5" name="Text Placeholder 5"/>
          <p:cNvSpPr>
            <a:spLocks noGrp="1"/>
          </p:cNvSpPr>
          <p:nvPr>
            <p:ph type="body" sz="quarter" idx="12" hasCustomPrompt="1"/>
          </p:nvPr>
        </p:nvSpPr>
        <p:spPr>
          <a:xfrm>
            <a:off x="415637" y="1379988"/>
            <a:ext cx="8312727" cy="547269"/>
          </a:xfrm>
          <a:prstGeom prst="rect">
            <a:avLst/>
          </a:prstGeom>
        </p:spPr>
        <p:txBody>
          <a:bodyPr>
            <a:noAutofit/>
          </a:bodyPr>
          <a:lstStyle>
            <a:lvl1pPr marL="0" indent="0" algn="ctr">
              <a:lnSpc>
                <a:spcPct val="90000"/>
              </a:lnSpc>
              <a:buNone/>
              <a:defRPr sz="3600" b="0" i="0" baseline="0">
                <a:solidFill>
                  <a:schemeClr val="tx2"/>
                </a:solidFill>
                <a:latin typeface="Calibri" charset="0"/>
                <a:ea typeface="Calibri" charset="0"/>
                <a:cs typeface="Calibri"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err="1"/>
              <a:t>Subheader</a:t>
            </a:r>
            <a:endParaRPr lang="en-US" dirty="0"/>
          </a:p>
        </p:txBody>
      </p:sp>
    </p:spTree>
    <p:extLst>
      <p:ext uri="{BB962C8B-B14F-4D97-AF65-F5344CB8AC3E}">
        <p14:creationId xmlns:p14="http://schemas.microsoft.com/office/powerpoint/2010/main" val="2094970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Header + Subheader + Content">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003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462" y="6092265"/>
            <a:ext cx="2939921" cy="521599"/>
          </a:xfrm>
          <a:prstGeom prst="rect">
            <a:avLst/>
          </a:prstGeom>
        </p:spPr>
      </p:pic>
      <p:sp>
        <p:nvSpPr>
          <p:cNvPr id="2" name="Text Placeholder 5"/>
          <p:cNvSpPr>
            <a:spLocks noGrp="1"/>
          </p:cNvSpPr>
          <p:nvPr>
            <p:ph type="body" sz="quarter" idx="10" hasCustomPrompt="1"/>
          </p:nvPr>
        </p:nvSpPr>
        <p:spPr>
          <a:xfrm>
            <a:off x="671757" y="1332224"/>
            <a:ext cx="6972300" cy="2641756"/>
          </a:xfrm>
          <a:prstGeom prst="rect">
            <a:avLst/>
          </a:prstGeom>
        </p:spPr>
        <p:txBody>
          <a:bodyPr>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3" name="Picture 2"/>
          <p:cNvPicPr>
            <a:picLocks noChangeAspect="1"/>
          </p:cNvPicPr>
          <p:nvPr userDrawn="1"/>
        </p:nvPicPr>
        <p:blipFill>
          <a:blip r:embed="rId3"/>
          <a:stretch>
            <a:fillRect/>
          </a:stretch>
        </p:blipFill>
        <p:spPr>
          <a:xfrm>
            <a:off x="779463" y="3973980"/>
            <a:ext cx="1600200" cy="139700"/>
          </a:xfrm>
          <a:prstGeom prst="rect">
            <a:avLst/>
          </a:prstGeom>
        </p:spPr>
      </p:pic>
      <p:pic>
        <p:nvPicPr>
          <p:cNvPr id="4" name="Picture 3"/>
          <p:cNvPicPr>
            <a:picLocks noChangeAspect="1"/>
          </p:cNvPicPr>
          <p:nvPr userDrawn="1"/>
        </p:nvPicPr>
        <p:blipFill>
          <a:blip r:embed="rId4"/>
          <a:stretch>
            <a:fillRect/>
          </a:stretch>
        </p:blipFill>
        <p:spPr>
          <a:xfrm>
            <a:off x="7483915" y="5945854"/>
            <a:ext cx="1371600" cy="92710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4" name="Text Placeholder 9"/>
          <p:cNvSpPr>
            <a:spLocks noGrp="1"/>
          </p:cNvSpPr>
          <p:nvPr>
            <p:ph type="body" sz="quarter" idx="11" hasCustomPrompt="1"/>
          </p:nvPr>
        </p:nvSpPr>
        <p:spPr>
          <a:xfrm>
            <a:off x="659305" y="2320239"/>
            <a:ext cx="8197114" cy="3722215"/>
          </a:xfrm>
          <a:prstGeom prst="rect">
            <a:avLst/>
          </a:prstGeom>
        </p:spPr>
        <p:txBody>
          <a:bodyPr/>
          <a:lstStyle>
            <a:lvl1pPr marL="342900" indent="-342900">
              <a:buFont typeface="Lucida Grande"/>
              <a:buChar char="&gt;"/>
              <a:defRPr sz="2400" b="0" i="0" baseline="0">
                <a:solidFill>
                  <a:schemeClr val="accent5"/>
                </a:solidFill>
                <a:latin typeface="Open Sans Light"/>
                <a:cs typeface="Open Sans Light"/>
              </a:defRPr>
            </a:lvl1pPr>
            <a:lvl2pPr>
              <a:defRPr sz="2000" b="0" i="0" baseline="0">
                <a:solidFill>
                  <a:schemeClr val="accent5"/>
                </a:solidFill>
                <a:latin typeface="Open Sans Light"/>
                <a:cs typeface="Open Sans Light"/>
              </a:defRPr>
            </a:lvl2pPr>
            <a:lvl3pPr marL="1143000" indent="-228600">
              <a:buSzPct val="100000"/>
              <a:buFont typeface="Lucida Grande"/>
              <a:buChar char="&gt;"/>
              <a:defRPr sz="1800" b="0" i="0" baseline="0">
                <a:solidFill>
                  <a:schemeClr val="accent5"/>
                </a:solidFill>
                <a:latin typeface="Open Sans Light"/>
                <a:cs typeface="Open Sans Light"/>
              </a:defRPr>
            </a:lvl3pPr>
            <a:lvl4pPr>
              <a:defRPr sz="1600" b="0" i="0" baseline="0">
                <a:solidFill>
                  <a:schemeClr val="accent5"/>
                </a:solidFill>
                <a:latin typeface="Open Sans Light"/>
                <a:cs typeface="Open Sans Light"/>
              </a:defRPr>
            </a:lvl4pPr>
            <a:lvl5pPr marL="2057400" indent="-228600">
              <a:buFont typeface="Lucida Grande"/>
              <a:buChar char="&gt;"/>
              <a:defRPr sz="1400" b="0" i="0" baseline="0">
                <a:solidFill>
                  <a:schemeClr val="accent5"/>
                </a:solidFill>
                <a:latin typeface="Open Sans Light"/>
                <a:cs typeface="Open Sans Light"/>
              </a:defRPr>
            </a:lvl5pPr>
          </a:lstStyle>
          <a:p>
            <a:pPr lvl="0"/>
            <a:r>
              <a:rPr lang="en-US" dirty="0"/>
              <a:t>Content here (Open Sans Light, 24 pt.)</a:t>
            </a:r>
          </a:p>
          <a:p>
            <a:pPr lvl="1"/>
            <a:r>
              <a:rPr lang="en-US" dirty="0"/>
              <a:t>Second level (Open Sans Light, 20)</a:t>
            </a:r>
          </a:p>
          <a:p>
            <a:pPr lvl="2"/>
            <a:r>
              <a:rPr lang="en-US" dirty="0"/>
              <a:t>Third level (Open Sans Light, 18)</a:t>
            </a:r>
          </a:p>
          <a:p>
            <a:pPr lvl="3"/>
            <a:r>
              <a:rPr lang="en-US" dirty="0"/>
              <a:t>Fourth level (Open Sans Light, 16)</a:t>
            </a:r>
          </a:p>
          <a:p>
            <a:pPr lvl="4"/>
            <a:r>
              <a:rPr lang="en-US" dirty="0"/>
              <a:t>Fifth level (Open Sans Light, 14)</a:t>
            </a:r>
          </a:p>
        </p:txBody>
      </p:sp>
      <p:pic>
        <p:nvPicPr>
          <p:cNvPr id="5" name="Picture 4"/>
          <p:cNvPicPr>
            <a:picLocks noChangeAspect="1"/>
          </p:cNvPicPr>
          <p:nvPr userDrawn="1"/>
        </p:nvPicPr>
        <p:blipFill>
          <a:blip r:embed="rId2"/>
          <a:stretch>
            <a:fillRect/>
          </a:stretch>
        </p:blipFill>
        <p:spPr>
          <a:xfrm>
            <a:off x="766763" y="1363508"/>
            <a:ext cx="1103781" cy="96362"/>
          </a:xfrm>
          <a:prstGeom prst="rect">
            <a:avLst/>
          </a:prstGeom>
        </p:spPr>
      </p:pic>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33006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LIGHT, 24 PT.)</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6371" y="6130325"/>
            <a:ext cx="2939921" cy="521599"/>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7" r:id="rId3"/>
    <p:sldLayoutId id="2147483666" r:id="rId4"/>
    <p:sldLayoutId id="2147483686" r:id="rId5"/>
    <p:sldLayoutId id="2147483687" r:id="rId6"/>
    <p:sldLayoutId id="2147483688"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22.emf"/><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4.emf"/><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3.emf"/><Relationship Id="rId7"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3.emf"/><Relationship Id="rId7"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gif"/><Relationship Id="rId5" Type="http://schemas.openxmlformats.org/officeDocument/2006/relationships/image" Target="../media/image24.emf"/><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8" Type="http://schemas.openxmlformats.org/officeDocument/2006/relationships/image" Target="../media/image36.gif"/><Relationship Id="rId3" Type="http://schemas.openxmlformats.org/officeDocument/2006/relationships/image" Target="../media/image25.emf"/><Relationship Id="rId7"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37.gif"/><Relationship Id="rId3" Type="http://schemas.openxmlformats.org/officeDocument/2006/relationships/image" Target="../media/image25.emf"/><Relationship Id="rId7"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emf"/></Relationships>
</file>

<file path=ppt/slides/_rels/slide2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slideLayout" Target="../slideLayouts/slideLayout2.xml"/><Relationship Id="rId7" Type="http://schemas.openxmlformats.org/officeDocument/2006/relationships/image" Target="../media/image47.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jpg"/><Relationship Id="rId5" Type="http://schemas.openxmlformats.org/officeDocument/2006/relationships/image" Target="../media/image45.png"/><Relationship Id="rId4" Type="http://schemas.openxmlformats.org/officeDocument/2006/relationships/notesSlide" Target="../notesSlides/notesSlide26.xml"/><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47.jpg"/><Relationship Id="rId4" Type="http://schemas.openxmlformats.org/officeDocument/2006/relationships/image" Target="../media/image46.jp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 Id="rId9" Type="http://schemas.openxmlformats.org/officeDocument/2006/relationships/image" Target="../media/image38.emf"/></Relationships>
</file>

<file path=ppt/slides/_rels/slide33.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20.emf"/><Relationship Id="rId7"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4.emf"/><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0.jpeg"/><Relationship Id="rId7"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2.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0.jpe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2.jpg"/><Relationship Id="rId10" Type="http://schemas.openxmlformats.org/officeDocument/2006/relationships/image" Target="../media/image18.emf"/><Relationship Id="rId4" Type="http://schemas.openxmlformats.org/officeDocument/2006/relationships/image" Target="../media/image11.jpg"/><Relationship Id="rId9" Type="http://schemas.openxmlformats.org/officeDocument/2006/relationships/image" Target="../media/image17.emf"/></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0.jpeg"/><Relationship Id="rId7"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2.jpg"/><Relationship Id="rId10" Type="http://schemas.openxmlformats.org/officeDocument/2006/relationships/image" Target="../media/image19.emf"/><Relationship Id="rId4" Type="http://schemas.openxmlformats.org/officeDocument/2006/relationships/image" Target="../media/image11.jpg"/><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689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573B11-E9B2-E84B-B95E-FEE5CEBEB5EE}"/>
              </a:ext>
            </a:extLst>
          </p:cNvPr>
          <p:cNvPicPr>
            <a:picLocks noChangeAspect="1"/>
          </p:cNvPicPr>
          <p:nvPr/>
        </p:nvPicPr>
        <p:blipFill rotWithShape="1">
          <a:blip r:embed="rId3">
            <a:extLst>
              <a:ext uri="{28A0092B-C50C-407E-A947-70E740481C1C}">
                <a14:useLocalDpi xmlns:a14="http://schemas.microsoft.com/office/drawing/2010/main" val="0"/>
              </a:ext>
            </a:extLst>
          </a:blip>
          <a:srcRect l="62787" t="66490" r="15495"/>
          <a:stretch/>
        </p:blipFill>
        <p:spPr>
          <a:xfrm>
            <a:off x="6964578" y="4978400"/>
            <a:ext cx="1946370" cy="1420649"/>
          </a:xfrm>
          <a:prstGeom prst="rect">
            <a:avLst/>
          </a:prstGeom>
        </p:spPr>
      </p:pic>
      <p:cxnSp>
        <p:nvCxnSpPr>
          <p:cNvPr id="15" name="Straight Arrow Connector 14">
            <a:extLst>
              <a:ext uri="{FF2B5EF4-FFF2-40B4-BE49-F238E27FC236}">
                <a16:creationId xmlns:a16="http://schemas.microsoft.com/office/drawing/2014/main" id="{D771F0C3-EF52-CD4E-B7A2-338D8FADF8B1}"/>
              </a:ext>
            </a:extLst>
          </p:cNvPr>
          <p:cNvCxnSpPr>
            <a:cxnSpLocks/>
          </p:cNvCxnSpPr>
          <p:nvPr/>
        </p:nvCxnSpPr>
        <p:spPr>
          <a:xfrm>
            <a:off x="5732493" y="4760244"/>
            <a:ext cx="1281037" cy="616202"/>
          </a:xfrm>
          <a:prstGeom prst="straightConnector1">
            <a:avLst/>
          </a:prstGeom>
          <a:ln w="508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E20254E-D143-B445-AAE4-0EBE3549BB31}"/>
              </a:ext>
            </a:extLst>
          </p:cNvPr>
          <p:cNvCxnSpPr>
            <a:cxnSpLocks/>
          </p:cNvCxnSpPr>
          <p:nvPr/>
        </p:nvCxnSpPr>
        <p:spPr>
          <a:xfrm>
            <a:off x="5886502" y="4385715"/>
            <a:ext cx="1111056" cy="501910"/>
          </a:xfrm>
          <a:prstGeom prst="straightConnector1">
            <a:avLst/>
          </a:prstGeom>
          <a:ln w="50800">
            <a:solidFill>
              <a:schemeClr val="tx2"/>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6E85D27D-C00D-2F44-AB14-B6D8E53A64F3}"/>
              </a:ext>
            </a:extLst>
          </p:cNvPr>
          <p:cNvPicPr>
            <a:picLocks noChangeAspect="1"/>
          </p:cNvPicPr>
          <p:nvPr/>
        </p:nvPicPr>
        <p:blipFill>
          <a:blip r:embed="rId4"/>
          <a:stretch>
            <a:fillRect/>
          </a:stretch>
        </p:blipFill>
        <p:spPr>
          <a:xfrm>
            <a:off x="6492830" y="4310685"/>
            <a:ext cx="520700" cy="292100"/>
          </a:xfrm>
          <a:prstGeom prst="rect">
            <a:avLst/>
          </a:prstGeom>
        </p:spPr>
      </p:pic>
      <p:pic>
        <p:nvPicPr>
          <p:cNvPr id="23" name="Picture 22">
            <a:extLst>
              <a:ext uri="{FF2B5EF4-FFF2-40B4-BE49-F238E27FC236}">
                <a16:creationId xmlns:a16="http://schemas.microsoft.com/office/drawing/2014/main" id="{7A310F9D-CCB2-5247-8DE7-BFFD312C9550}"/>
              </a:ext>
            </a:extLst>
          </p:cNvPr>
          <p:cNvPicPr>
            <a:picLocks noChangeAspect="1"/>
          </p:cNvPicPr>
          <p:nvPr/>
        </p:nvPicPr>
        <p:blipFill>
          <a:blip r:embed="rId5"/>
          <a:stretch>
            <a:fillRect/>
          </a:stretch>
        </p:blipFill>
        <p:spPr>
          <a:xfrm>
            <a:off x="6083300" y="5140378"/>
            <a:ext cx="254000" cy="228600"/>
          </a:xfrm>
          <a:prstGeom prst="rect">
            <a:avLst/>
          </a:prstGeom>
        </p:spPr>
      </p:pic>
      <p:pic>
        <p:nvPicPr>
          <p:cNvPr id="8" name="Picture 7">
            <a:extLst>
              <a:ext uri="{FF2B5EF4-FFF2-40B4-BE49-F238E27FC236}">
                <a16:creationId xmlns:a16="http://schemas.microsoft.com/office/drawing/2014/main" id="{B6CD4874-9F50-E645-BC31-FD5F27D7C043}"/>
              </a:ext>
            </a:extLst>
          </p:cNvPr>
          <p:cNvPicPr>
            <a:picLocks noChangeAspect="1"/>
          </p:cNvPicPr>
          <p:nvPr/>
        </p:nvPicPr>
        <p:blipFill rotWithShape="1">
          <a:blip r:embed="rId3">
            <a:extLst>
              <a:ext uri="{28A0092B-C50C-407E-A947-70E740481C1C}">
                <a14:useLocalDpi xmlns:a14="http://schemas.microsoft.com/office/drawing/2010/main" val="0"/>
              </a:ext>
            </a:extLst>
          </a:blip>
          <a:srcRect t="30648" r="71309"/>
          <a:stretch/>
        </p:blipFill>
        <p:spPr>
          <a:xfrm>
            <a:off x="352233" y="3875014"/>
            <a:ext cx="2571403" cy="2940128"/>
          </a:xfrm>
          <a:prstGeom prst="rect">
            <a:avLst/>
          </a:prstGeom>
        </p:spPr>
      </p:pic>
      <p:sp>
        <p:nvSpPr>
          <p:cNvPr id="2" name="Text Placeholder 1">
            <a:extLst>
              <a:ext uri="{FF2B5EF4-FFF2-40B4-BE49-F238E27FC236}">
                <a16:creationId xmlns:a16="http://schemas.microsoft.com/office/drawing/2014/main" id="{F935D471-E48E-B64A-8E81-574DFD4C5B69}"/>
              </a:ext>
            </a:extLst>
          </p:cNvPr>
          <p:cNvSpPr>
            <a:spLocks noGrp="1"/>
          </p:cNvSpPr>
          <p:nvPr>
            <p:ph type="body" sz="quarter" idx="10"/>
          </p:nvPr>
        </p:nvSpPr>
        <p:spPr/>
        <p:txBody>
          <a:bodyPr>
            <a:normAutofit/>
          </a:bodyPr>
          <a:lstStyle/>
          <a:p>
            <a:r>
              <a:rPr lang="en-US" sz="4400" dirty="0"/>
              <a:t>Feedback loops: </a:t>
            </a:r>
            <a:r>
              <a:rPr lang="en-US" sz="4400" b="0" dirty="0"/>
              <a:t>human operator</a:t>
            </a:r>
            <a:endParaRPr lang="en-US" sz="4400" dirty="0"/>
          </a:p>
        </p:txBody>
      </p:sp>
      <p:sp>
        <p:nvSpPr>
          <p:cNvPr id="4" name="Text Placeholder 3">
            <a:extLst>
              <a:ext uri="{FF2B5EF4-FFF2-40B4-BE49-F238E27FC236}">
                <a16:creationId xmlns:a16="http://schemas.microsoft.com/office/drawing/2014/main" id="{65FE965E-5737-944F-B7E3-3E0BD147749D}"/>
              </a:ext>
            </a:extLst>
          </p:cNvPr>
          <p:cNvSpPr>
            <a:spLocks noGrp="1"/>
          </p:cNvSpPr>
          <p:nvPr>
            <p:ph type="body" sz="quarter" idx="12"/>
          </p:nvPr>
        </p:nvSpPr>
        <p:spPr>
          <a:xfrm>
            <a:off x="415636" y="1173744"/>
            <a:ext cx="8312727" cy="834152"/>
          </a:xfrm>
        </p:spPr>
        <p:txBody>
          <a:bodyPr/>
          <a:lstStyle/>
          <a:p>
            <a:r>
              <a:rPr lang="en-US" sz="2800" dirty="0"/>
              <a:t>Human </a:t>
            </a:r>
            <a:r>
              <a:rPr lang="en-US" sz="2800" i="1" dirty="0"/>
              <a:t>teleoperates</a:t>
            </a:r>
            <a:r>
              <a:rPr lang="en-US" sz="2800" dirty="0"/>
              <a:t> a dynamical system by providing control input </a:t>
            </a:r>
            <a:r>
              <a:rPr lang="en-US" sz="2800" b="1" i="1" dirty="0" err="1"/>
              <a:t>u</a:t>
            </a:r>
            <a:r>
              <a:rPr lang="en-US" sz="2800" b="1" i="1" baseline="-25000" dirty="0" err="1"/>
              <a:t>H</a:t>
            </a:r>
            <a:r>
              <a:rPr lang="en-US" sz="2800" b="1" i="1" baseline="-25000" dirty="0"/>
              <a:t> </a:t>
            </a:r>
            <a:r>
              <a:rPr lang="en-US" sz="2800" dirty="0"/>
              <a:t>in feedback with observing </a:t>
            </a:r>
            <a:r>
              <a:rPr lang="en-US" sz="2800" b="1" i="1" dirty="0"/>
              <a:t>x</a:t>
            </a:r>
            <a:r>
              <a:rPr lang="en-US" sz="2800" dirty="0"/>
              <a:t>.</a:t>
            </a:r>
          </a:p>
        </p:txBody>
      </p:sp>
      <p:grpSp>
        <p:nvGrpSpPr>
          <p:cNvPr id="17" name="Group 16">
            <a:extLst>
              <a:ext uri="{FF2B5EF4-FFF2-40B4-BE49-F238E27FC236}">
                <a16:creationId xmlns:a16="http://schemas.microsoft.com/office/drawing/2014/main" id="{D20B9FBB-959B-184F-81AC-BD024F2DD2BE}"/>
              </a:ext>
            </a:extLst>
          </p:cNvPr>
          <p:cNvGrpSpPr/>
          <p:nvPr/>
        </p:nvGrpSpPr>
        <p:grpSpPr>
          <a:xfrm>
            <a:off x="3028249" y="2471271"/>
            <a:ext cx="3087502" cy="2661640"/>
            <a:chOff x="3474720" y="2556536"/>
            <a:chExt cx="3087502" cy="2661640"/>
          </a:xfrm>
        </p:grpSpPr>
        <p:sp>
          <p:nvSpPr>
            <p:cNvPr id="12" name="Hexagon 11">
              <a:extLst>
                <a:ext uri="{FF2B5EF4-FFF2-40B4-BE49-F238E27FC236}">
                  <a16:creationId xmlns:a16="http://schemas.microsoft.com/office/drawing/2014/main" id="{80183595-CE9D-0249-9AE0-6486453C7774}"/>
                </a:ext>
              </a:extLst>
            </p:cNvPr>
            <p:cNvSpPr/>
            <p:nvPr/>
          </p:nvSpPr>
          <p:spPr>
            <a:xfrm>
              <a:off x="3474720" y="2556536"/>
              <a:ext cx="3087502" cy="2661640"/>
            </a:xfrm>
            <a:prstGeom prst="hexagon">
              <a:avLst/>
            </a:prstGeom>
            <a:solidFill>
              <a:schemeClr val="accent4">
                <a:lumMod val="25000"/>
              </a:schemeClr>
            </a:solidFill>
            <a:ln w="444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Dynamic environment</a:t>
              </a:r>
            </a:p>
            <a:p>
              <a:pPr algn="ctr"/>
              <a:endParaRPr lang="en-US" sz="2400"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94A5DB5B-FCF3-0A49-B98A-2FB2E28275D4}"/>
                </a:ext>
              </a:extLst>
            </p:cNvPr>
            <p:cNvPicPr>
              <a:picLocks noChangeAspect="1"/>
            </p:cNvPicPr>
            <p:nvPr/>
          </p:nvPicPr>
          <p:blipFill>
            <a:blip r:embed="rId6"/>
            <a:stretch>
              <a:fillRect/>
            </a:stretch>
          </p:blipFill>
          <p:spPr>
            <a:xfrm>
              <a:off x="3938971" y="3731679"/>
              <a:ext cx="2159000" cy="457200"/>
            </a:xfrm>
            <a:prstGeom prst="rect">
              <a:avLst/>
            </a:prstGeom>
          </p:spPr>
        </p:pic>
      </p:grpSp>
      <p:cxnSp>
        <p:nvCxnSpPr>
          <p:cNvPr id="19" name="Straight Arrow Connector 18">
            <a:extLst>
              <a:ext uri="{FF2B5EF4-FFF2-40B4-BE49-F238E27FC236}">
                <a16:creationId xmlns:a16="http://schemas.microsoft.com/office/drawing/2014/main" id="{C6CE4401-4FE1-314F-8459-48FC2CA742E1}"/>
              </a:ext>
            </a:extLst>
          </p:cNvPr>
          <p:cNvCxnSpPr>
            <a:cxnSpLocks/>
          </p:cNvCxnSpPr>
          <p:nvPr/>
        </p:nvCxnSpPr>
        <p:spPr>
          <a:xfrm flipV="1">
            <a:off x="1919737" y="4297571"/>
            <a:ext cx="1187257" cy="547548"/>
          </a:xfrm>
          <a:prstGeom prst="straightConnector1">
            <a:avLst/>
          </a:prstGeom>
          <a:ln w="508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5A90063-D90F-9549-A556-3430F5202FF4}"/>
              </a:ext>
            </a:extLst>
          </p:cNvPr>
          <p:cNvCxnSpPr>
            <a:cxnSpLocks/>
          </p:cNvCxnSpPr>
          <p:nvPr/>
        </p:nvCxnSpPr>
        <p:spPr>
          <a:xfrm flipV="1">
            <a:off x="2094580" y="4678704"/>
            <a:ext cx="1187257" cy="547548"/>
          </a:xfrm>
          <a:prstGeom prst="straightConnector1">
            <a:avLst/>
          </a:prstGeom>
          <a:ln w="50800">
            <a:solidFill>
              <a:schemeClr val="tx2"/>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30D6013D-BE1E-834C-8DA7-9DA17D1A66D5}"/>
              </a:ext>
            </a:extLst>
          </p:cNvPr>
          <p:cNvPicPr>
            <a:picLocks noChangeAspect="1"/>
          </p:cNvPicPr>
          <p:nvPr/>
        </p:nvPicPr>
        <p:blipFill>
          <a:blip r:embed="rId7"/>
          <a:stretch>
            <a:fillRect/>
          </a:stretch>
        </p:blipFill>
        <p:spPr>
          <a:xfrm>
            <a:off x="2158080" y="4145153"/>
            <a:ext cx="457200" cy="292100"/>
          </a:xfrm>
          <a:prstGeom prst="rect">
            <a:avLst/>
          </a:prstGeom>
        </p:spPr>
      </p:pic>
      <p:pic>
        <p:nvPicPr>
          <p:cNvPr id="21" name="Picture 20">
            <a:extLst>
              <a:ext uri="{FF2B5EF4-FFF2-40B4-BE49-F238E27FC236}">
                <a16:creationId xmlns:a16="http://schemas.microsoft.com/office/drawing/2014/main" id="{EA738480-EFC2-6F47-B6A3-B59D75A3ABAD}"/>
              </a:ext>
            </a:extLst>
          </p:cNvPr>
          <p:cNvPicPr>
            <a:picLocks noChangeAspect="1"/>
          </p:cNvPicPr>
          <p:nvPr/>
        </p:nvPicPr>
        <p:blipFill>
          <a:blip r:embed="rId5"/>
          <a:stretch>
            <a:fillRect/>
          </a:stretch>
        </p:blipFill>
        <p:spPr>
          <a:xfrm>
            <a:off x="2735945" y="5039076"/>
            <a:ext cx="254000" cy="228600"/>
          </a:xfrm>
          <a:prstGeom prst="rect">
            <a:avLst/>
          </a:prstGeom>
        </p:spPr>
      </p:pic>
      <p:sp>
        <p:nvSpPr>
          <p:cNvPr id="13" name="Regular Pentagon 5">
            <a:extLst>
              <a:ext uri="{FF2B5EF4-FFF2-40B4-BE49-F238E27FC236}">
                <a16:creationId xmlns:a16="http://schemas.microsoft.com/office/drawing/2014/main" id="{516FB679-4394-5741-A110-B9E24ED8FB1E}"/>
              </a:ext>
            </a:extLst>
          </p:cNvPr>
          <p:cNvSpPr/>
          <p:nvPr/>
        </p:nvSpPr>
        <p:spPr>
          <a:xfrm flipH="1">
            <a:off x="4686618" y="2007896"/>
            <a:ext cx="4220237" cy="4766926"/>
          </a:xfrm>
          <a:custGeom>
            <a:avLst/>
            <a:gdLst>
              <a:gd name="connsiteX0" fmla="*/ 2 w 2199644"/>
              <a:gd name="connsiteY0" fmla="*/ 1522567 h 3986141"/>
              <a:gd name="connsiteX1" fmla="*/ 1099822 w 2199644"/>
              <a:gd name="connsiteY1" fmla="*/ 0 h 3986141"/>
              <a:gd name="connsiteX2" fmla="*/ 2199642 w 2199644"/>
              <a:gd name="connsiteY2" fmla="*/ 1522567 h 3986141"/>
              <a:gd name="connsiteX3" fmla="*/ 1779548 w 2199644"/>
              <a:gd name="connsiteY3" fmla="*/ 3986131 h 3986141"/>
              <a:gd name="connsiteX4" fmla="*/ 420096 w 2199644"/>
              <a:gd name="connsiteY4" fmla="*/ 3986131 h 3986141"/>
              <a:gd name="connsiteX5" fmla="*/ 2 w 2199644"/>
              <a:gd name="connsiteY5" fmla="*/ 1522567 h 3986141"/>
              <a:gd name="connsiteX0" fmla="*/ 0 w 2419334"/>
              <a:gd name="connsiteY0" fmla="*/ 1592015 h 4055579"/>
              <a:gd name="connsiteX1" fmla="*/ 2419334 w 2419334"/>
              <a:gd name="connsiteY1" fmla="*/ 0 h 4055579"/>
              <a:gd name="connsiteX2" fmla="*/ 2199640 w 2419334"/>
              <a:gd name="connsiteY2" fmla="*/ 1592015 h 4055579"/>
              <a:gd name="connsiteX3" fmla="*/ 1779546 w 2419334"/>
              <a:gd name="connsiteY3" fmla="*/ 4055579 h 4055579"/>
              <a:gd name="connsiteX4" fmla="*/ 420094 w 2419334"/>
              <a:gd name="connsiteY4" fmla="*/ 4055579 h 4055579"/>
              <a:gd name="connsiteX5" fmla="*/ 0 w 2419334"/>
              <a:gd name="connsiteY5" fmla="*/ 1592015 h 4055579"/>
              <a:gd name="connsiteX0" fmla="*/ 0 w 2650827"/>
              <a:gd name="connsiteY0" fmla="*/ 0 h 4072445"/>
              <a:gd name="connsiteX1" fmla="*/ 2650827 w 2650827"/>
              <a:gd name="connsiteY1" fmla="*/ 16866 h 4072445"/>
              <a:gd name="connsiteX2" fmla="*/ 2431133 w 2650827"/>
              <a:gd name="connsiteY2" fmla="*/ 1608881 h 4072445"/>
              <a:gd name="connsiteX3" fmla="*/ 2011039 w 2650827"/>
              <a:gd name="connsiteY3" fmla="*/ 4072445 h 4072445"/>
              <a:gd name="connsiteX4" fmla="*/ 651587 w 2650827"/>
              <a:gd name="connsiteY4" fmla="*/ 4072445 h 4072445"/>
              <a:gd name="connsiteX5" fmla="*/ 0 w 2650827"/>
              <a:gd name="connsiteY5" fmla="*/ 0 h 4072445"/>
              <a:gd name="connsiteX0" fmla="*/ 0 w 2650827"/>
              <a:gd name="connsiteY0" fmla="*/ 0 h 4755352"/>
              <a:gd name="connsiteX1" fmla="*/ 2650827 w 2650827"/>
              <a:gd name="connsiteY1" fmla="*/ 16866 h 4755352"/>
              <a:gd name="connsiteX2" fmla="*/ 2431133 w 2650827"/>
              <a:gd name="connsiteY2" fmla="*/ 1608881 h 4755352"/>
              <a:gd name="connsiteX3" fmla="*/ 2011039 w 2650827"/>
              <a:gd name="connsiteY3" fmla="*/ 4072445 h 4755352"/>
              <a:gd name="connsiteX4" fmla="*/ 177025 w 2650827"/>
              <a:gd name="connsiteY4" fmla="*/ 4755352 h 4755352"/>
              <a:gd name="connsiteX5" fmla="*/ 0 w 2650827"/>
              <a:gd name="connsiteY5" fmla="*/ 0 h 4755352"/>
              <a:gd name="connsiteX0" fmla="*/ 0 w 3666219"/>
              <a:gd name="connsiteY0" fmla="*/ 0 h 4766926"/>
              <a:gd name="connsiteX1" fmla="*/ 2650827 w 3666219"/>
              <a:gd name="connsiteY1" fmla="*/ 16866 h 4766926"/>
              <a:gd name="connsiteX2" fmla="*/ 2431133 w 3666219"/>
              <a:gd name="connsiteY2" fmla="*/ 1608881 h 4766926"/>
              <a:gd name="connsiteX3" fmla="*/ 3666219 w 3666219"/>
              <a:gd name="connsiteY3" fmla="*/ 4766926 h 4766926"/>
              <a:gd name="connsiteX4" fmla="*/ 177025 w 3666219"/>
              <a:gd name="connsiteY4" fmla="*/ 4755352 h 4766926"/>
              <a:gd name="connsiteX5" fmla="*/ 0 w 3666219"/>
              <a:gd name="connsiteY5" fmla="*/ 0 h 4766926"/>
              <a:gd name="connsiteX0" fmla="*/ 0 w 3666219"/>
              <a:gd name="connsiteY0" fmla="*/ 0 h 4766926"/>
              <a:gd name="connsiteX1" fmla="*/ 2650827 w 3666219"/>
              <a:gd name="connsiteY1" fmla="*/ 16866 h 4766926"/>
              <a:gd name="connsiteX2" fmla="*/ 2604753 w 3666219"/>
              <a:gd name="connsiteY2" fmla="*/ 1666755 h 4766926"/>
              <a:gd name="connsiteX3" fmla="*/ 3666219 w 3666219"/>
              <a:gd name="connsiteY3" fmla="*/ 4766926 h 4766926"/>
              <a:gd name="connsiteX4" fmla="*/ 177025 w 3666219"/>
              <a:gd name="connsiteY4" fmla="*/ 4755352 h 4766926"/>
              <a:gd name="connsiteX5" fmla="*/ 0 w 3666219"/>
              <a:gd name="connsiteY5" fmla="*/ 0 h 4766926"/>
              <a:gd name="connsiteX0" fmla="*/ 0 w 4140781"/>
              <a:gd name="connsiteY0" fmla="*/ 0 h 4766926"/>
              <a:gd name="connsiteX1" fmla="*/ 2650827 w 4140781"/>
              <a:gd name="connsiteY1" fmla="*/ 16866 h 4766926"/>
              <a:gd name="connsiteX2" fmla="*/ 2604753 w 4140781"/>
              <a:gd name="connsiteY2" fmla="*/ 1666755 h 4766926"/>
              <a:gd name="connsiteX3" fmla="*/ 4140781 w 4140781"/>
              <a:gd name="connsiteY3" fmla="*/ 4766926 h 4766926"/>
              <a:gd name="connsiteX4" fmla="*/ 177025 w 4140781"/>
              <a:gd name="connsiteY4" fmla="*/ 4755352 h 4766926"/>
              <a:gd name="connsiteX5" fmla="*/ 0 w 4140781"/>
              <a:gd name="connsiteY5" fmla="*/ 0 h 4766926"/>
              <a:gd name="connsiteX0" fmla="*/ 0 w 4140781"/>
              <a:gd name="connsiteY0" fmla="*/ 0 h 4766926"/>
              <a:gd name="connsiteX1" fmla="*/ 2650827 w 4140781"/>
              <a:gd name="connsiteY1" fmla="*/ 16866 h 4766926"/>
              <a:gd name="connsiteX2" fmla="*/ 2604753 w 4140781"/>
              <a:gd name="connsiteY2" fmla="*/ 1666755 h 4766926"/>
              <a:gd name="connsiteX3" fmla="*/ 4140781 w 4140781"/>
              <a:gd name="connsiteY3" fmla="*/ 4766926 h 4766926"/>
              <a:gd name="connsiteX4" fmla="*/ 38129 w 4140781"/>
              <a:gd name="connsiteY4" fmla="*/ 4743778 h 4766926"/>
              <a:gd name="connsiteX5" fmla="*/ 0 w 4140781"/>
              <a:gd name="connsiteY5" fmla="*/ 0 h 476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0781" h="4766926">
                <a:moveTo>
                  <a:pt x="0" y="0"/>
                </a:moveTo>
                <a:lnTo>
                  <a:pt x="2650827" y="16866"/>
                </a:lnTo>
                <a:lnTo>
                  <a:pt x="2604753" y="1666755"/>
                </a:lnTo>
                <a:lnTo>
                  <a:pt x="4140781" y="4766926"/>
                </a:lnTo>
                <a:lnTo>
                  <a:pt x="38129" y="4743778"/>
                </a:lnTo>
                <a:lnTo>
                  <a:pt x="0" y="0"/>
                </a:lnTo>
                <a:close/>
              </a:path>
            </a:pathLst>
          </a:custGeom>
          <a:solidFill>
            <a:srgbClr val="000000">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590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35D471-E48E-B64A-8E81-574DFD4C5B69}"/>
              </a:ext>
            </a:extLst>
          </p:cNvPr>
          <p:cNvSpPr>
            <a:spLocks noGrp="1"/>
          </p:cNvSpPr>
          <p:nvPr>
            <p:ph type="body" sz="quarter" idx="10"/>
          </p:nvPr>
        </p:nvSpPr>
        <p:spPr/>
        <p:txBody>
          <a:bodyPr>
            <a:normAutofit/>
          </a:bodyPr>
          <a:lstStyle/>
          <a:p>
            <a:r>
              <a:rPr lang="en-US" dirty="0"/>
              <a:t>A model of decision-making</a:t>
            </a:r>
          </a:p>
        </p:txBody>
      </p:sp>
      <p:sp>
        <p:nvSpPr>
          <p:cNvPr id="4" name="Text Placeholder 3">
            <a:extLst>
              <a:ext uri="{FF2B5EF4-FFF2-40B4-BE49-F238E27FC236}">
                <a16:creationId xmlns:a16="http://schemas.microsoft.com/office/drawing/2014/main" id="{65FE965E-5737-944F-B7E3-3E0BD147749D}"/>
              </a:ext>
            </a:extLst>
          </p:cNvPr>
          <p:cNvSpPr>
            <a:spLocks noGrp="1"/>
          </p:cNvSpPr>
          <p:nvPr>
            <p:ph type="body" sz="quarter" idx="12"/>
          </p:nvPr>
        </p:nvSpPr>
        <p:spPr>
          <a:xfrm>
            <a:off x="415636" y="1173744"/>
            <a:ext cx="8312727" cy="834152"/>
          </a:xfrm>
        </p:spPr>
        <p:txBody>
          <a:bodyPr/>
          <a:lstStyle/>
          <a:p>
            <a:r>
              <a:rPr lang="en-US" sz="2800" i="1" dirty="0"/>
              <a:t>A </a:t>
            </a:r>
            <a:r>
              <a:rPr lang="en-US" sz="2800" dirty="0"/>
              <a:t>“rational” agent minimizes a cost </a:t>
            </a:r>
            <a:r>
              <a:rPr lang="en-US" sz="2800" b="1" i="1" dirty="0"/>
              <a:t>c</a:t>
            </a:r>
            <a:r>
              <a:rPr lang="en-US" sz="2800" b="1" i="1" baseline="-25000" dirty="0"/>
              <a:t>H</a:t>
            </a:r>
            <a:r>
              <a:rPr lang="en-US" sz="2800" b="1" i="1" dirty="0"/>
              <a:t>(u)</a:t>
            </a:r>
            <a:r>
              <a:rPr lang="en-US" sz="2800" i="1" dirty="0"/>
              <a:t> </a:t>
            </a:r>
            <a:r>
              <a:rPr lang="en-US" sz="2800" dirty="0"/>
              <a:t>subject to dynamical constraints.</a:t>
            </a:r>
          </a:p>
        </p:txBody>
      </p:sp>
      <p:grpSp>
        <p:nvGrpSpPr>
          <p:cNvPr id="17" name="Group 16">
            <a:extLst>
              <a:ext uri="{FF2B5EF4-FFF2-40B4-BE49-F238E27FC236}">
                <a16:creationId xmlns:a16="http://schemas.microsoft.com/office/drawing/2014/main" id="{D20B9FBB-959B-184F-81AC-BD024F2DD2BE}"/>
              </a:ext>
            </a:extLst>
          </p:cNvPr>
          <p:cNvGrpSpPr/>
          <p:nvPr/>
        </p:nvGrpSpPr>
        <p:grpSpPr>
          <a:xfrm>
            <a:off x="3028249" y="2471271"/>
            <a:ext cx="3087502" cy="2661640"/>
            <a:chOff x="3474720" y="2556536"/>
            <a:chExt cx="3087502" cy="2661640"/>
          </a:xfrm>
        </p:grpSpPr>
        <p:sp>
          <p:nvSpPr>
            <p:cNvPr id="12" name="Hexagon 11">
              <a:extLst>
                <a:ext uri="{FF2B5EF4-FFF2-40B4-BE49-F238E27FC236}">
                  <a16:creationId xmlns:a16="http://schemas.microsoft.com/office/drawing/2014/main" id="{80183595-CE9D-0249-9AE0-6486453C7774}"/>
                </a:ext>
              </a:extLst>
            </p:cNvPr>
            <p:cNvSpPr/>
            <p:nvPr/>
          </p:nvSpPr>
          <p:spPr>
            <a:xfrm>
              <a:off x="3474720" y="2556536"/>
              <a:ext cx="3087502" cy="2661640"/>
            </a:xfrm>
            <a:prstGeom prst="hexagon">
              <a:avLst/>
            </a:prstGeom>
            <a:solidFill>
              <a:schemeClr val="accent4">
                <a:lumMod val="25000"/>
              </a:schemeClr>
            </a:solidFill>
            <a:ln w="444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Dynamic environment</a:t>
              </a:r>
            </a:p>
            <a:p>
              <a:pPr algn="ctr"/>
              <a:endParaRPr lang="en-US" sz="2400"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94A5DB5B-FCF3-0A49-B98A-2FB2E28275D4}"/>
                </a:ext>
              </a:extLst>
            </p:cNvPr>
            <p:cNvPicPr>
              <a:picLocks noChangeAspect="1"/>
            </p:cNvPicPr>
            <p:nvPr/>
          </p:nvPicPr>
          <p:blipFill>
            <a:blip r:embed="rId3"/>
            <a:stretch>
              <a:fillRect/>
            </a:stretch>
          </p:blipFill>
          <p:spPr>
            <a:xfrm>
              <a:off x="3938971" y="3731679"/>
              <a:ext cx="2159000" cy="457200"/>
            </a:xfrm>
            <a:prstGeom prst="rect">
              <a:avLst/>
            </a:prstGeom>
          </p:spPr>
        </p:pic>
      </p:grpSp>
      <p:grpSp>
        <p:nvGrpSpPr>
          <p:cNvPr id="9" name="Group 8">
            <a:extLst>
              <a:ext uri="{FF2B5EF4-FFF2-40B4-BE49-F238E27FC236}">
                <a16:creationId xmlns:a16="http://schemas.microsoft.com/office/drawing/2014/main" id="{739A1B7A-DFA5-6A45-953A-77BED3C3E842}"/>
              </a:ext>
            </a:extLst>
          </p:cNvPr>
          <p:cNvGrpSpPr/>
          <p:nvPr/>
        </p:nvGrpSpPr>
        <p:grpSpPr>
          <a:xfrm>
            <a:off x="351148" y="2067418"/>
            <a:ext cx="2930689" cy="4747724"/>
            <a:chOff x="351148" y="2067418"/>
            <a:chExt cx="2930689" cy="4747724"/>
          </a:xfrm>
        </p:grpSpPr>
        <p:pic>
          <p:nvPicPr>
            <p:cNvPr id="8" name="Picture 7">
              <a:extLst>
                <a:ext uri="{FF2B5EF4-FFF2-40B4-BE49-F238E27FC236}">
                  <a16:creationId xmlns:a16="http://schemas.microsoft.com/office/drawing/2014/main" id="{B6CD4874-9F50-E645-BC31-FD5F27D7C043}"/>
                </a:ext>
              </a:extLst>
            </p:cNvPr>
            <p:cNvPicPr>
              <a:picLocks noChangeAspect="1"/>
            </p:cNvPicPr>
            <p:nvPr/>
          </p:nvPicPr>
          <p:blipFill rotWithShape="1">
            <a:blip r:embed="rId4">
              <a:extLst>
                <a:ext uri="{28A0092B-C50C-407E-A947-70E740481C1C}">
                  <a14:useLocalDpi xmlns:a14="http://schemas.microsoft.com/office/drawing/2010/main" val="0"/>
                </a:ext>
              </a:extLst>
            </a:blip>
            <a:srcRect t="30648" r="71309"/>
            <a:stretch/>
          </p:blipFill>
          <p:spPr>
            <a:xfrm>
              <a:off x="352233" y="3875014"/>
              <a:ext cx="2571403" cy="2940128"/>
            </a:xfrm>
            <a:prstGeom prst="rect">
              <a:avLst/>
            </a:prstGeom>
          </p:spPr>
        </p:pic>
        <p:sp>
          <p:nvSpPr>
            <p:cNvPr id="25" name="Cloud Callout 54">
              <a:extLst>
                <a:ext uri="{FF2B5EF4-FFF2-40B4-BE49-F238E27FC236}">
                  <a16:creationId xmlns:a16="http://schemas.microsoft.com/office/drawing/2014/main" id="{69B9B964-CA6C-8E4A-BD6D-11F77D5F09B8}"/>
                </a:ext>
              </a:extLst>
            </p:cNvPr>
            <p:cNvSpPr>
              <a:spLocks noChangeArrowheads="1"/>
            </p:cNvSpPr>
            <p:nvPr/>
          </p:nvSpPr>
          <p:spPr bwMode="auto">
            <a:xfrm flipH="1" flipV="1">
              <a:off x="351148" y="2067418"/>
              <a:ext cx="2346495" cy="1927389"/>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cxnSp>
          <p:nvCxnSpPr>
            <p:cNvPr id="19" name="Straight Arrow Connector 18">
              <a:extLst>
                <a:ext uri="{FF2B5EF4-FFF2-40B4-BE49-F238E27FC236}">
                  <a16:creationId xmlns:a16="http://schemas.microsoft.com/office/drawing/2014/main" id="{C6CE4401-4FE1-314F-8459-48FC2CA742E1}"/>
                </a:ext>
              </a:extLst>
            </p:cNvPr>
            <p:cNvCxnSpPr>
              <a:cxnSpLocks/>
            </p:cNvCxnSpPr>
            <p:nvPr/>
          </p:nvCxnSpPr>
          <p:spPr>
            <a:xfrm flipV="1">
              <a:off x="1919737" y="4297571"/>
              <a:ext cx="1187257" cy="547548"/>
            </a:xfrm>
            <a:prstGeom prst="straightConnector1">
              <a:avLst/>
            </a:prstGeom>
            <a:ln w="508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5A90063-D90F-9549-A556-3430F5202FF4}"/>
                </a:ext>
              </a:extLst>
            </p:cNvPr>
            <p:cNvCxnSpPr>
              <a:cxnSpLocks/>
            </p:cNvCxnSpPr>
            <p:nvPr/>
          </p:nvCxnSpPr>
          <p:spPr>
            <a:xfrm flipV="1">
              <a:off x="2094580" y="4678704"/>
              <a:ext cx="1187257" cy="547548"/>
            </a:xfrm>
            <a:prstGeom prst="straightConnector1">
              <a:avLst/>
            </a:prstGeom>
            <a:ln w="50800">
              <a:solidFill>
                <a:schemeClr val="tx2"/>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82EDBCB1-630B-1543-9A40-C2FDBBD487F5}"/>
                </a:ext>
              </a:extLst>
            </p:cNvPr>
            <p:cNvPicPr>
              <a:picLocks noChangeAspect="1"/>
            </p:cNvPicPr>
            <p:nvPr/>
          </p:nvPicPr>
          <p:blipFill>
            <a:blip r:embed="rId5"/>
            <a:stretch>
              <a:fillRect/>
            </a:stretch>
          </p:blipFill>
          <p:spPr>
            <a:xfrm>
              <a:off x="820067" y="2575774"/>
              <a:ext cx="1532396" cy="556281"/>
            </a:xfrm>
            <a:prstGeom prst="rect">
              <a:avLst/>
            </a:prstGeom>
          </p:spPr>
        </p:pic>
        <p:pic>
          <p:nvPicPr>
            <p:cNvPr id="5" name="Picture 4">
              <a:extLst>
                <a:ext uri="{FF2B5EF4-FFF2-40B4-BE49-F238E27FC236}">
                  <a16:creationId xmlns:a16="http://schemas.microsoft.com/office/drawing/2014/main" id="{F6C0A561-F04A-E140-9B87-2716319E4573}"/>
                </a:ext>
              </a:extLst>
            </p:cNvPr>
            <p:cNvPicPr>
              <a:picLocks noChangeAspect="1"/>
            </p:cNvPicPr>
            <p:nvPr/>
          </p:nvPicPr>
          <p:blipFill>
            <a:blip r:embed="rId6"/>
            <a:stretch>
              <a:fillRect/>
            </a:stretch>
          </p:blipFill>
          <p:spPr>
            <a:xfrm>
              <a:off x="2158080" y="4145153"/>
              <a:ext cx="457200" cy="292100"/>
            </a:xfrm>
            <a:prstGeom prst="rect">
              <a:avLst/>
            </a:prstGeom>
          </p:spPr>
        </p:pic>
        <p:pic>
          <p:nvPicPr>
            <p:cNvPr id="7" name="Picture 6">
              <a:extLst>
                <a:ext uri="{FF2B5EF4-FFF2-40B4-BE49-F238E27FC236}">
                  <a16:creationId xmlns:a16="http://schemas.microsoft.com/office/drawing/2014/main" id="{328F7A03-FA4C-FF48-AB9D-568BD92B5CA0}"/>
                </a:ext>
              </a:extLst>
            </p:cNvPr>
            <p:cNvPicPr>
              <a:picLocks noChangeAspect="1"/>
            </p:cNvPicPr>
            <p:nvPr/>
          </p:nvPicPr>
          <p:blipFill>
            <a:blip r:embed="rId7"/>
            <a:stretch>
              <a:fillRect/>
            </a:stretch>
          </p:blipFill>
          <p:spPr>
            <a:xfrm>
              <a:off x="2735945" y="5039076"/>
              <a:ext cx="254000" cy="228600"/>
            </a:xfrm>
            <a:prstGeom prst="rect">
              <a:avLst/>
            </a:prstGeom>
          </p:spPr>
        </p:pic>
      </p:grpSp>
    </p:spTree>
    <p:extLst>
      <p:ext uri="{BB962C8B-B14F-4D97-AF65-F5344CB8AC3E}">
        <p14:creationId xmlns:p14="http://schemas.microsoft.com/office/powerpoint/2010/main" val="2713018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35D471-E48E-B64A-8E81-574DFD4C5B69}"/>
              </a:ext>
            </a:extLst>
          </p:cNvPr>
          <p:cNvSpPr>
            <a:spLocks noGrp="1"/>
          </p:cNvSpPr>
          <p:nvPr>
            <p:ph type="body" sz="quarter" idx="10"/>
          </p:nvPr>
        </p:nvSpPr>
        <p:spPr/>
        <p:txBody>
          <a:bodyPr>
            <a:normAutofit/>
          </a:bodyPr>
          <a:lstStyle/>
          <a:p>
            <a:r>
              <a:rPr lang="en-US" dirty="0"/>
              <a:t>A model of decision-making</a:t>
            </a:r>
          </a:p>
        </p:txBody>
      </p:sp>
      <p:sp>
        <p:nvSpPr>
          <p:cNvPr id="4" name="Text Placeholder 3">
            <a:extLst>
              <a:ext uri="{FF2B5EF4-FFF2-40B4-BE49-F238E27FC236}">
                <a16:creationId xmlns:a16="http://schemas.microsoft.com/office/drawing/2014/main" id="{65FE965E-5737-944F-B7E3-3E0BD147749D}"/>
              </a:ext>
            </a:extLst>
          </p:cNvPr>
          <p:cNvSpPr>
            <a:spLocks noGrp="1"/>
          </p:cNvSpPr>
          <p:nvPr>
            <p:ph type="body" sz="quarter" idx="12"/>
          </p:nvPr>
        </p:nvSpPr>
        <p:spPr>
          <a:xfrm>
            <a:off x="415636" y="1173744"/>
            <a:ext cx="8312727" cy="834152"/>
          </a:xfrm>
        </p:spPr>
        <p:txBody>
          <a:bodyPr/>
          <a:lstStyle/>
          <a:p>
            <a:r>
              <a:rPr lang="en-US" sz="2800" dirty="0"/>
              <a:t>Optimal control guides autonomous controllers to make decisions in a dynamic environment.</a:t>
            </a:r>
          </a:p>
        </p:txBody>
      </p:sp>
      <p:grpSp>
        <p:nvGrpSpPr>
          <p:cNvPr id="17" name="Group 16">
            <a:extLst>
              <a:ext uri="{FF2B5EF4-FFF2-40B4-BE49-F238E27FC236}">
                <a16:creationId xmlns:a16="http://schemas.microsoft.com/office/drawing/2014/main" id="{D20B9FBB-959B-184F-81AC-BD024F2DD2BE}"/>
              </a:ext>
            </a:extLst>
          </p:cNvPr>
          <p:cNvGrpSpPr/>
          <p:nvPr/>
        </p:nvGrpSpPr>
        <p:grpSpPr>
          <a:xfrm>
            <a:off x="3028249" y="2471271"/>
            <a:ext cx="3087502" cy="2661640"/>
            <a:chOff x="3474720" y="2556536"/>
            <a:chExt cx="3087502" cy="2661640"/>
          </a:xfrm>
        </p:grpSpPr>
        <p:sp>
          <p:nvSpPr>
            <p:cNvPr id="12" name="Hexagon 11">
              <a:extLst>
                <a:ext uri="{FF2B5EF4-FFF2-40B4-BE49-F238E27FC236}">
                  <a16:creationId xmlns:a16="http://schemas.microsoft.com/office/drawing/2014/main" id="{80183595-CE9D-0249-9AE0-6486453C7774}"/>
                </a:ext>
              </a:extLst>
            </p:cNvPr>
            <p:cNvSpPr/>
            <p:nvPr/>
          </p:nvSpPr>
          <p:spPr>
            <a:xfrm>
              <a:off x="3474720" y="2556536"/>
              <a:ext cx="3087502" cy="2661640"/>
            </a:xfrm>
            <a:prstGeom prst="hexagon">
              <a:avLst/>
            </a:prstGeom>
            <a:solidFill>
              <a:schemeClr val="accent4">
                <a:lumMod val="25000"/>
              </a:schemeClr>
            </a:solidFill>
            <a:ln w="444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Dynamic environment</a:t>
              </a:r>
            </a:p>
            <a:p>
              <a:pPr algn="ctr"/>
              <a:endParaRPr lang="en-US" sz="2400"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94A5DB5B-FCF3-0A49-B98A-2FB2E28275D4}"/>
                </a:ext>
              </a:extLst>
            </p:cNvPr>
            <p:cNvPicPr>
              <a:picLocks noChangeAspect="1"/>
            </p:cNvPicPr>
            <p:nvPr/>
          </p:nvPicPr>
          <p:blipFill>
            <a:blip r:embed="rId3"/>
            <a:stretch>
              <a:fillRect/>
            </a:stretch>
          </p:blipFill>
          <p:spPr>
            <a:xfrm>
              <a:off x="3938971" y="3731679"/>
              <a:ext cx="2159000" cy="457200"/>
            </a:xfrm>
            <a:prstGeom prst="rect">
              <a:avLst/>
            </a:prstGeom>
          </p:spPr>
        </p:pic>
      </p:grpSp>
      <p:pic>
        <p:nvPicPr>
          <p:cNvPr id="14" name="Picture 13">
            <a:extLst>
              <a:ext uri="{FF2B5EF4-FFF2-40B4-BE49-F238E27FC236}">
                <a16:creationId xmlns:a16="http://schemas.microsoft.com/office/drawing/2014/main" id="{664EDE7C-B0F4-8C42-ADAB-C48465B674DC}"/>
              </a:ext>
            </a:extLst>
          </p:cNvPr>
          <p:cNvPicPr>
            <a:picLocks noChangeAspect="1"/>
          </p:cNvPicPr>
          <p:nvPr/>
        </p:nvPicPr>
        <p:blipFill rotWithShape="1">
          <a:blip r:embed="rId4">
            <a:extLst>
              <a:ext uri="{28A0092B-C50C-407E-A947-70E740481C1C}">
                <a14:useLocalDpi xmlns:a14="http://schemas.microsoft.com/office/drawing/2010/main" val="0"/>
              </a:ext>
            </a:extLst>
          </a:blip>
          <a:srcRect l="62787" t="66490" r="15495"/>
          <a:stretch/>
        </p:blipFill>
        <p:spPr>
          <a:xfrm>
            <a:off x="6964578" y="4978400"/>
            <a:ext cx="1946370" cy="1420649"/>
          </a:xfrm>
          <a:prstGeom prst="rect">
            <a:avLst/>
          </a:prstGeom>
        </p:spPr>
      </p:pic>
      <p:sp>
        <p:nvSpPr>
          <p:cNvPr id="15" name="Cloud Callout 54">
            <a:extLst>
              <a:ext uri="{FF2B5EF4-FFF2-40B4-BE49-F238E27FC236}">
                <a16:creationId xmlns:a16="http://schemas.microsoft.com/office/drawing/2014/main" id="{653D6F53-2488-9545-B0A7-56D75D73B835}"/>
              </a:ext>
            </a:extLst>
          </p:cNvPr>
          <p:cNvSpPr>
            <a:spLocks noChangeArrowheads="1"/>
          </p:cNvSpPr>
          <p:nvPr/>
        </p:nvSpPr>
        <p:spPr bwMode="auto">
          <a:xfrm flipV="1">
            <a:off x="6624615" y="3051011"/>
            <a:ext cx="2103748" cy="1927389"/>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cxnSp>
        <p:nvCxnSpPr>
          <p:cNvPr id="20" name="Straight Arrow Connector 19">
            <a:extLst>
              <a:ext uri="{FF2B5EF4-FFF2-40B4-BE49-F238E27FC236}">
                <a16:creationId xmlns:a16="http://schemas.microsoft.com/office/drawing/2014/main" id="{99C614D8-A6B1-0343-A778-46F6D7517E7F}"/>
              </a:ext>
            </a:extLst>
          </p:cNvPr>
          <p:cNvCxnSpPr>
            <a:cxnSpLocks/>
          </p:cNvCxnSpPr>
          <p:nvPr/>
        </p:nvCxnSpPr>
        <p:spPr>
          <a:xfrm>
            <a:off x="5732493" y="4760244"/>
            <a:ext cx="1281037" cy="616202"/>
          </a:xfrm>
          <a:prstGeom prst="straightConnector1">
            <a:avLst/>
          </a:prstGeom>
          <a:ln w="508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C870D97-B21F-7340-8FD3-E5A847699D21}"/>
              </a:ext>
            </a:extLst>
          </p:cNvPr>
          <p:cNvCxnSpPr>
            <a:cxnSpLocks/>
          </p:cNvCxnSpPr>
          <p:nvPr/>
        </p:nvCxnSpPr>
        <p:spPr>
          <a:xfrm>
            <a:off x="5886502" y="4385715"/>
            <a:ext cx="1111056" cy="501910"/>
          </a:xfrm>
          <a:prstGeom prst="straightConnector1">
            <a:avLst/>
          </a:prstGeom>
          <a:ln w="50800">
            <a:solidFill>
              <a:schemeClr val="tx2"/>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40ADC1E7-A514-5C44-A3F9-431E99BAC7E4}"/>
              </a:ext>
            </a:extLst>
          </p:cNvPr>
          <p:cNvPicPr>
            <a:picLocks noChangeAspect="1"/>
          </p:cNvPicPr>
          <p:nvPr/>
        </p:nvPicPr>
        <p:blipFill>
          <a:blip r:embed="rId5"/>
          <a:stretch>
            <a:fillRect/>
          </a:stretch>
        </p:blipFill>
        <p:spPr>
          <a:xfrm>
            <a:off x="6492830" y="4310685"/>
            <a:ext cx="520700" cy="292100"/>
          </a:xfrm>
          <a:prstGeom prst="rect">
            <a:avLst/>
          </a:prstGeom>
        </p:spPr>
      </p:pic>
      <p:pic>
        <p:nvPicPr>
          <p:cNvPr id="29" name="Picture 28">
            <a:extLst>
              <a:ext uri="{FF2B5EF4-FFF2-40B4-BE49-F238E27FC236}">
                <a16:creationId xmlns:a16="http://schemas.microsoft.com/office/drawing/2014/main" id="{020F7562-8E4A-1C42-843E-1F522AA8A180}"/>
              </a:ext>
            </a:extLst>
          </p:cNvPr>
          <p:cNvPicPr>
            <a:picLocks noChangeAspect="1"/>
          </p:cNvPicPr>
          <p:nvPr/>
        </p:nvPicPr>
        <p:blipFill>
          <a:blip r:embed="rId6"/>
          <a:stretch>
            <a:fillRect/>
          </a:stretch>
        </p:blipFill>
        <p:spPr>
          <a:xfrm>
            <a:off x="6083300" y="5140378"/>
            <a:ext cx="254000" cy="228600"/>
          </a:xfrm>
          <a:prstGeom prst="rect">
            <a:avLst/>
          </a:prstGeom>
        </p:spPr>
      </p:pic>
      <p:pic>
        <p:nvPicPr>
          <p:cNvPr id="30" name="Picture 29">
            <a:extLst>
              <a:ext uri="{FF2B5EF4-FFF2-40B4-BE49-F238E27FC236}">
                <a16:creationId xmlns:a16="http://schemas.microsoft.com/office/drawing/2014/main" id="{144CCFC2-44F0-694E-851F-532963BA8E67}"/>
              </a:ext>
            </a:extLst>
          </p:cNvPr>
          <p:cNvPicPr>
            <a:picLocks noChangeAspect="1"/>
          </p:cNvPicPr>
          <p:nvPr/>
        </p:nvPicPr>
        <p:blipFill>
          <a:blip r:embed="rId7"/>
          <a:stretch>
            <a:fillRect/>
          </a:stretch>
        </p:blipFill>
        <p:spPr>
          <a:xfrm>
            <a:off x="6893711" y="3551563"/>
            <a:ext cx="1574380" cy="556281"/>
          </a:xfrm>
          <a:prstGeom prst="rect">
            <a:avLst/>
          </a:prstGeom>
        </p:spPr>
      </p:pic>
      <p:grpSp>
        <p:nvGrpSpPr>
          <p:cNvPr id="31" name="Group 30">
            <a:extLst>
              <a:ext uri="{FF2B5EF4-FFF2-40B4-BE49-F238E27FC236}">
                <a16:creationId xmlns:a16="http://schemas.microsoft.com/office/drawing/2014/main" id="{599854C3-4723-C848-A923-DA693D9294C1}"/>
              </a:ext>
            </a:extLst>
          </p:cNvPr>
          <p:cNvGrpSpPr/>
          <p:nvPr/>
        </p:nvGrpSpPr>
        <p:grpSpPr>
          <a:xfrm>
            <a:off x="351148" y="2067418"/>
            <a:ext cx="2930689" cy="4747724"/>
            <a:chOff x="351148" y="2067418"/>
            <a:chExt cx="2930689" cy="4747724"/>
          </a:xfrm>
        </p:grpSpPr>
        <p:pic>
          <p:nvPicPr>
            <p:cNvPr id="32" name="Picture 31">
              <a:extLst>
                <a:ext uri="{FF2B5EF4-FFF2-40B4-BE49-F238E27FC236}">
                  <a16:creationId xmlns:a16="http://schemas.microsoft.com/office/drawing/2014/main" id="{2A2DF974-31E4-D94D-9B0F-763D47E58FE8}"/>
                </a:ext>
              </a:extLst>
            </p:cNvPr>
            <p:cNvPicPr>
              <a:picLocks noChangeAspect="1"/>
            </p:cNvPicPr>
            <p:nvPr/>
          </p:nvPicPr>
          <p:blipFill rotWithShape="1">
            <a:blip r:embed="rId4">
              <a:extLst>
                <a:ext uri="{28A0092B-C50C-407E-A947-70E740481C1C}">
                  <a14:useLocalDpi xmlns:a14="http://schemas.microsoft.com/office/drawing/2010/main" val="0"/>
                </a:ext>
              </a:extLst>
            </a:blip>
            <a:srcRect t="30648" r="71309"/>
            <a:stretch/>
          </p:blipFill>
          <p:spPr>
            <a:xfrm>
              <a:off x="352233" y="3875014"/>
              <a:ext cx="2571403" cy="2940128"/>
            </a:xfrm>
            <a:prstGeom prst="rect">
              <a:avLst/>
            </a:prstGeom>
          </p:spPr>
        </p:pic>
        <p:sp>
          <p:nvSpPr>
            <p:cNvPr id="33" name="Cloud Callout 54">
              <a:extLst>
                <a:ext uri="{FF2B5EF4-FFF2-40B4-BE49-F238E27FC236}">
                  <a16:creationId xmlns:a16="http://schemas.microsoft.com/office/drawing/2014/main" id="{BC10C4D1-BA37-2046-AFE9-E978C0500326}"/>
                </a:ext>
              </a:extLst>
            </p:cNvPr>
            <p:cNvSpPr>
              <a:spLocks noChangeArrowheads="1"/>
            </p:cNvSpPr>
            <p:nvPr/>
          </p:nvSpPr>
          <p:spPr bwMode="auto">
            <a:xfrm flipH="1" flipV="1">
              <a:off x="351148" y="2067418"/>
              <a:ext cx="2346495" cy="1927389"/>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cxnSp>
          <p:nvCxnSpPr>
            <p:cNvPr id="34" name="Straight Arrow Connector 33">
              <a:extLst>
                <a:ext uri="{FF2B5EF4-FFF2-40B4-BE49-F238E27FC236}">
                  <a16:creationId xmlns:a16="http://schemas.microsoft.com/office/drawing/2014/main" id="{0DA4143B-27B1-7945-89A6-A28255632B82}"/>
                </a:ext>
              </a:extLst>
            </p:cNvPr>
            <p:cNvCxnSpPr>
              <a:cxnSpLocks/>
            </p:cNvCxnSpPr>
            <p:nvPr/>
          </p:nvCxnSpPr>
          <p:spPr>
            <a:xfrm flipV="1">
              <a:off x="1919737" y="4297571"/>
              <a:ext cx="1187257" cy="547548"/>
            </a:xfrm>
            <a:prstGeom prst="straightConnector1">
              <a:avLst/>
            </a:prstGeom>
            <a:ln w="508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86C01BD-CA92-2F49-B8DF-753337373A29}"/>
                </a:ext>
              </a:extLst>
            </p:cNvPr>
            <p:cNvCxnSpPr>
              <a:cxnSpLocks/>
            </p:cNvCxnSpPr>
            <p:nvPr/>
          </p:nvCxnSpPr>
          <p:spPr>
            <a:xfrm flipV="1">
              <a:off x="2094580" y="4678704"/>
              <a:ext cx="1187257" cy="547548"/>
            </a:xfrm>
            <a:prstGeom prst="straightConnector1">
              <a:avLst/>
            </a:prstGeom>
            <a:ln w="50800">
              <a:solidFill>
                <a:schemeClr val="tx2"/>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AE695B14-F89F-AA43-8CD4-F54047E70B3F}"/>
                </a:ext>
              </a:extLst>
            </p:cNvPr>
            <p:cNvPicPr>
              <a:picLocks noChangeAspect="1"/>
            </p:cNvPicPr>
            <p:nvPr/>
          </p:nvPicPr>
          <p:blipFill>
            <a:blip r:embed="rId8"/>
            <a:stretch>
              <a:fillRect/>
            </a:stretch>
          </p:blipFill>
          <p:spPr>
            <a:xfrm>
              <a:off x="820067" y="2575774"/>
              <a:ext cx="1532396" cy="556281"/>
            </a:xfrm>
            <a:prstGeom prst="rect">
              <a:avLst/>
            </a:prstGeom>
          </p:spPr>
        </p:pic>
        <p:pic>
          <p:nvPicPr>
            <p:cNvPr id="37" name="Picture 36">
              <a:extLst>
                <a:ext uri="{FF2B5EF4-FFF2-40B4-BE49-F238E27FC236}">
                  <a16:creationId xmlns:a16="http://schemas.microsoft.com/office/drawing/2014/main" id="{5C5CFF78-19B6-7245-8E33-8C73ED267D82}"/>
                </a:ext>
              </a:extLst>
            </p:cNvPr>
            <p:cNvPicPr>
              <a:picLocks noChangeAspect="1"/>
            </p:cNvPicPr>
            <p:nvPr/>
          </p:nvPicPr>
          <p:blipFill>
            <a:blip r:embed="rId9"/>
            <a:stretch>
              <a:fillRect/>
            </a:stretch>
          </p:blipFill>
          <p:spPr>
            <a:xfrm>
              <a:off x="2158080" y="4145153"/>
              <a:ext cx="457200" cy="292100"/>
            </a:xfrm>
            <a:prstGeom prst="rect">
              <a:avLst/>
            </a:prstGeom>
          </p:spPr>
        </p:pic>
        <p:pic>
          <p:nvPicPr>
            <p:cNvPr id="38" name="Picture 37">
              <a:extLst>
                <a:ext uri="{FF2B5EF4-FFF2-40B4-BE49-F238E27FC236}">
                  <a16:creationId xmlns:a16="http://schemas.microsoft.com/office/drawing/2014/main" id="{ADF358A8-EA40-B748-B5CE-FAFD0A0C2DB6}"/>
                </a:ext>
              </a:extLst>
            </p:cNvPr>
            <p:cNvPicPr>
              <a:picLocks noChangeAspect="1"/>
            </p:cNvPicPr>
            <p:nvPr/>
          </p:nvPicPr>
          <p:blipFill>
            <a:blip r:embed="rId6"/>
            <a:stretch>
              <a:fillRect/>
            </a:stretch>
          </p:blipFill>
          <p:spPr>
            <a:xfrm>
              <a:off x="2735945" y="5039076"/>
              <a:ext cx="254000" cy="228600"/>
            </a:xfrm>
            <a:prstGeom prst="rect">
              <a:avLst/>
            </a:prstGeom>
          </p:spPr>
        </p:pic>
      </p:grpSp>
      <p:sp>
        <p:nvSpPr>
          <p:cNvPr id="6" name="Regular Pentagon 5">
            <a:extLst>
              <a:ext uri="{FF2B5EF4-FFF2-40B4-BE49-F238E27FC236}">
                <a16:creationId xmlns:a16="http://schemas.microsoft.com/office/drawing/2014/main" id="{ED0CF2E6-520E-9847-B6F4-7087F0AE7642}"/>
              </a:ext>
            </a:extLst>
          </p:cNvPr>
          <p:cNvSpPr/>
          <p:nvPr/>
        </p:nvSpPr>
        <p:spPr>
          <a:xfrm>
            <a:off x="184144" y="1981105"/>
            <a:ext cx="4140781" cy="4766926"/>
          </a:xfrm>
          <a:custGeom>
            <a:avLst/>
            <a:gdLst>
              <a:gd name="connsiteX0" fmla="*/ 2 w 2199644"/>
              <a:gd name="connsiteY0" fmla="*/ 1522567 h 3986141"/>
              <a:gd name="connsiteX1" fmla="*/ 1099822 w 2199644"/>
              <a:gd name="connsiteY1" fmla="*/ 0 h 3986141"/>
              <a:gd name="connsiteX2" fmla="*/ 2199642 w 2199644"/>
              <a:gd name="connsiteY2" fmla="*/ 1522567 h 3986141"/>
              <a:gd name="connsiteX3" fmla="*/ 1779548 w 2199644"/>
              <a:gd name="connsiteY3" fmla="*/ 3986131 h 3986141"/>
              <a:gd name="connsiteX4" fmla="*/ 420096 w 2199644"/>
              <a:gd name="connsiteY4" fmla="*/ 3986131 h 3986141"/>
              <a:gd name="connsiteX5" fmla="*/ 2 w 2199644"/>
              <a:gd name="connsiteY5" fmla="*/ 1522567 h 3986141"/>
              <a:gd name="connsiteX0" fmla="*/ 0 w 2419334"/>
              <a:gd name="connsiteY0" fmla="*/ 1592015 h 4055579"/>
              <a:gd name="connsiteX1" fmla="*/ 2419334 w 2419334"/>
              <a:gd name="connsiteY1" fmla="*/ 0 h 4055579"/>
              <a:gd name="connsiteX2" fmla="*/ 2199640 w 2419334"/>
              <a:gd name="connsiteY2" fmla="*/ 1592015 h 4055579"/>
              <a:gd name="connsiteX3" fmla="*/ 1779546 w 2419334"/>
              <a:gd name="connsiteY3" fmla="*/ 4055579 h 4055579"/>
              <a:gd name="connsiteX4" fmla="*/ 420094 w 2419334"/>
              <a:gd name="connsiteY4" fmla="*/ 4055579 h 4055579"/>
              <a:gd name="connsiteX5" fmla="*/ 0 w 2419334"/>
              <a:gd name="connsiteY5" fmla="*/ 1592015 h 4055579"/>
              <a:gd name="connsiteX0" fmla="*/ 0 w 2650827"/>
              <a:gd name="connsiteY0" fmla="*/ 0 h 4072445"/>
              <a:gd name="connsiteX1" fmla="*/ 2650827 w 2650827"/>
              <a:gd name="connsiteY1" fmla="*/ 16866 h 4072445"/>
              <a:gd name="connsiteX2" fmla="*/ 2431133 w 2650827"/>
              <a:gd name="connsiteY2" fmla="*/ 1608881 h 4072445"/>
              <a:gd name="connsiteX3" fmla="*/ 2011039 w 2650827"/>
              <a:gd name="connsiteY3" fmla="*/ 4072445 h 4072445"/>
              <a:gd name="connsiteX4" fmla="*/ 651587 w 2650827"/>
              <a:gd name="connsiteY4" fmla="*/ 4072445 h 4072445"/>
              <a:gd name="connsiteX5" fmla="*/ 0 w 2650827"/>
              <a:gd name="connsiteY5" fmla="*/ 0 h 4072445"/>
              <a:gd name="connsiteX0" fmla="*/ 0 w 2650827"/>
              <a:gd name="connsiteY0" fmla="*/ 0 h 4755352"/>
              <a:gd name="connsiteX1" fmla="*/ 2650827 w 2650827"/>
              <a:gd name="connsiteY1" fmla="*/ 16866 h 4755352"/>
              <a:gd name="connsiteX2" fmla="*/ 2431133 w 2650827"/>
              <a:gd name="connsiteY2" fmla="*/ 1608881 h 4755352"/>
              <a:gd name="connsiteX3" fmla="*/ 2011039 w 2650827"/>
              <a:gd name="connsiteY3" fmla="*/ 4072445 h 4755352"/>
              <a:gd name="connsiteX4" fmla="*/ 177025 w 2650827"/>
              <a:gd name="connsiteY4" fmla="*/ 4755352 h 4755352"/>
              <a:gd name="connsiteX5" fmla="*/ 0 w 2650827"/>
              <a:gd name="connsiteY5" fmla="*/ 0 h 4755352"/>
              <a:gd name="connsiteX0" fmla="*/ 0 w 3666219"/>
              <a:gd name="connsiteY0" fmla="*/ 0 h 4766926"/>
              <a:gd name="connsiteX1" fmla="*/ 2650827 w 3666219"/>
              <a:gd name="connsiteY1" fmla="*/ 16866 h 4766926"/>
              <a:gd name="connsiteX2" fmla="*/ 2431133 w 3666219"/>
              <a:gd name="connsiteY2" fmla="*/ 1608881 h 4766926"/>
              <a:gd name="connsiteX3" fmla="*/ 3666219 w 3666219"/>
              <a:gd name="connsiteY3" fmla="*/ 4766926 h 4766926"/>
              <a:gd name="connsiteX4" fmla="*/ 177025 w 3666219"/>
              <a:gd name="connsiteY4" fmla="*/ 4755352 h 4766926"/>
              <a:gd name="connsiteX5" fmla="*/ 0 w 3666219"/>
              <a:gd name="connsiteY5" fmla="*/ 0 h 4766926"/>
              <a:gd name="connsiteX0" fmla="*/ 0 w 3666219"/>
              <a:gd name="connsiteY0" fmla="*/ 0 h 4766926"/>
              <a:gd name="connsiteX1" fmla="*/ 2650827 w 3666219"/>
              <a:gd name="connsiteY1" fmla="*/ 16866 h 4766926"/>
              <a:gd name="connsiteX2" fmla="*/ 2604753 w 3666219"/>
              <a:gd name="connsiteY2" fmla="*/ 1666755 h 4766926"/>
              <a:gd name="connsiteX3" fmla="*/ 3666219 w 3666219"/>
              <a:gd name="connsiteY3" fmla="*/ 4766926 h 4766926"/>
              <a:gd name="connsiteX4" fmla="*/ 177025 w 3666219"/>
              <a:gd name="connsiteY4" fmla="*/ 4755352 h 4766926"/>
              <a:gd name="connsiteX5" fmla="*/ 0 w 3666219"/>
              <a:gd name="connsiteY5" fmla="*/ 0 h 4766926"/>
              <a:gd name="connsiteX0" fmla="*/ 0 w 4140781"/>
              <a:gd name="connsiteY0" fmla="*/ 0 h 4766926"/>
              <a:gd name="connsiteX1" fmla="*/ 2650827 w 4140781"/>
              <a:gd name="connsiteY1" fmla="*/ 16866 h 4766926"/>
              <a:gd name="connsiteX2" fmla="*/ 2604753 w 4140781"/>
              <a:gd name="connsiteY2" fmla="*/ 1666755 h 4766926"/>
              <a:gd name="connsiteX3" fmla="*/ 4140781 w 4140781"/>
              <a:gd name="connsiteY3" fmla="*/ 4766926 h 4766926"/>
              <a:gd name="connsiteX4" fmla="*/ 177025 w 4140781"/>
              <a:gd name="connsiteY4" fmla="*/ 4755352 h 4766926"/>
              <a:gd name="connsiteX5" fmla="*/ 0 w 4140781"/>
              <a:gd name="connsiteY5" fmla="*/ 0 h 4766926"/>
              <a:gd name="connsiteX0" fmla="*/ 0 w 4140781"/>
              <a:gd name="connsiteY0" fmla="*/ 0 h 4766926"/>
              <a:gd name="connsiteX1" fmla="*/ 2650827 w 4140781"/>
              <a:gd name="connsiteY1" fmla="*/ 16866 h 4766926"/>
              <a:gd name="connsiteX2" fmla="*/ 2604753 w 4140781"/>
              <a:gd name="connsiteY2" fmla="*/ 1666755 h 4766926"/>
              <a:gd name="connsiteX3" fmla="*/ 4140781 w 4140781"/>
              <a:gd name="connsiteY3" fmla="*/ 4766926 h 4766926"/>
              <a:gd name="connsiteX4" fmla="*/ 38129 w 4140781"/>
              <a:gd name="connsiteY4" fmla="*/ 4743778 h 4766926"/>
              <a:gd name="connsiteX5" fmla="*/ 0 w 4140781"/>
              <a:gd name="connsiteY5" fmla="*/ 0 h 476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0781" h="4766926">
                <a:moveTo>
                  <a:pt x="0" y="0"/>
                </a:moveTo>
                <a:lnTo>
                  <a:pt x="2650827" y="16866"/>
                </a:lnTo>
                <a:lnTo>
                  <a:pt x="2604753" y="1666755"/>
                </a:lnTo>
                <a:lnTo>
                  <a:pt x="4140781" y="4766926"/>
                </a:lnTo>
                <a:lnTo>
                  <a:pt x="38129" y="4743778"/>
                </a:lnTo>
                <a:lnTo>
                  <a:pt x="0" y="0"/>
                </a:lnTo>
                <a:close/>
              </a:path>
            </a:pathLst>
          </a:custGeom>
          <a:solidFill>
            <a:srgbClr val="000000">
              <a:alpha val="5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31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73F1CACE-2221-D044-ABBB-963F2AE69672}"/>
              </a:ext>
            </a:extLst>
          </p:cNvPr>
          <p:cNvGrpSpPr/>
          <p:nvPr/>
        </p:nvGrpSpPr>
        <p:grpSpPr>
          <a:xfrm flipV="1">
            <a:off x="5683857" y="4143038"/>
            <a:ext cx="1533647" cy="1359588"/>
            <a:chOff x="1926496" y="4216335"/>
            <a:chExt cx="1548897" cy="1241224"/>
          </a:xfrm>
        </p:grpSpPr>
        <p:cxnSp>
          <p:nvCxnSpPr>
            <p:cNvPr id="47" name="Straight Arrow Connector 46">
              <a:extLst>
                <a:ext uri="{FF2B5EF4-FFF2-40B4-BE49-F238E27FC236}">
                  <a16:creationId xmlns:a16="http://schemas.microsoft.com/office/drawing/2014/main" id="{6F5E3DCB-D1CB-E54E-A989-D23FA4D2766C}"/>
                </a:ext>
              </a:extLst>
            </p:cNvPr>
            <p:cNvCxnSpPr>
              <a:cxnSpLocks/>
            </p:cNvCxnSpPr>
            <p:nvPr/>
          </p:nvCxnSpPr>
          <p:spPr>
            <a:xfrm flipV="1">
              <a:off x="1926496" y="4216335"/>
              <a:ext cx="1187257" cy="547548"/>
            </a:xfrm>
            <a:prstGeom prst="straightConnector1">
              <a:avLst/>
            </a:prstGeom>
            <a:ln w="381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93261DC-5397-7448-9767-4CD3B20D7E29}"/>
                </a:ext>
              </a:extLst>
            </p:cNvPr>
            <p:cNvCxnSpPr>
              <a:cxnSpLocks/>
            </p:cNvCxnSpPr>
            <p:nvPr/>
          </p:nvCxnSpPr>
          <p:spPr>
            <a:xfrm flipV="1">
              <a:off x="2288136" y="4910011"/>
              <a:ext cx="1187257" cy="547548"/>
            </a:xfrm>
            <a:prstGeom prst="straightConnector1">
              <a:avLst/>
            </a:prstGeom>
            <a:ln w="38100">
              <a:solidFill>
                <a:schemeClr val="tx2"/>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37F8D9A-4FDC-BB41-9CE9-CA653D2F7AAC}"/>
                </a:ext>
              </a:extLst>
            </p:cNvPr>
            <p:cNvCxnSpPr>
              <a:cxnSpLocks/>
            </p:cNvCxnSpPr>
            <p:nvPr/>
          </p:nvCxnSpPr>
          <p:spPr>
            <a:xfrm flipV="1">
              <a:off x="2059731" y="4445157"/>
              <a:ext cx="1187257" cy="547548"/>
            </a:xfrm>
            <a:prstGeom prst="straightConnector1">
              <a:avLst/>
            </a:prstGeom>
            <a:ln w="38100">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1808E39-918D-0B41-B27A-A629FA381C41}"/>
                </a:ext>
              </a:extLst>
            </p:cNvPr>
            <p:cNvCxnSpPr>
              <a:cxnSpLocks/>
            </p:cNvCxnSpPr>
            <p:nvPr/>
          </p:nvCxnSpPr>
          <p:spPr>
            <a:xfrm flipV="1">
              <a:off x="2181941" y="4644684"/>
              <a:ext cx="1187257" cy="547548"/>
            </a:xfrm>
            <a:prstGeom prst="straightConnector1">
              <a:avLst/>
            </a:prstGeom>
            <a:ln w="38100">
              <a:solidFill>
                <a:schemeClr val="tx2"/>
              </a:solidFill>
              <a:prstDash val="sysDot"/>
              <a:headEnd type="none"/>
              <a:tailEnd type="non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A778167-C687-D44B-B63D-531533EAB138}"/>
                </a:ext>
              </a:extLst>
            </p:cNvPr>
            <p:cNvCxnSpPr>
              <a:cxnSpLocks/>
            </p:cNvCxnSpPr>
            <p:nvPr/>
          </p:nvCxnSpPr>
          <p:spPr>
            <a:xfrm flipV="1">
              <a:off x="2132999" y="4537295"/>
              <a:ext cx="1187257" cy="547548"/>
            </a:xfrm>
            <a:prstGeom prst="straightConnector1">
              <a:avLst/>
            </a:prstGeom>
            <a:ln w="38100">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grpSp>
      <p:pic>
        <p:nvPicPr>
          <p:cNvPr id="23" name="Picture 22">
            <a:extLst>
              <a:ext uri="{FF2B5EF4-FFF2-40B4-BE49-F238E27FC236}">
                <a16:creationId xmlns:a16="http://schemas.microsoft.com/office/drawing/2014/main" id="{331AD124-8BBA-4643-97C6-1176A7D49EFA}"/>
              </a:ext>
            </a:extLst>
          </p:cNvPr>
          <p:cNvPicPr>
            <a:picLocks noChangeAspect="1"/>
          </p:cNvPicPr>
          <p:nvPr/>
        </p:nvPicPr>
        <p:blipFill rotWithShape="1">
          <a:blip r:embed="rId3">
            <a:extLst>
              <a:ext uri="{28A0092B-C50C-407E-A947-70E740481C1C}">
                <a14:useLocalDpi xmlns:a14="http://schemas.microsoft.com/office/drawing/2010/main" val="0"/>
              </a:ext>
            </a:extLst>
          </a:blip>
          <a:srcRect l="62787"/>
          <a:stretch/>
        </p:blipFill>
        <p:spPr>
          <a:xfrm>
            <a:off x="6238391" y="3379478"/>
            <a:ext cx="2709196" cy="3443800"/>
          </a:xfrm>
          <a:prstGeom prst="rect">
            <a:avLst/>
          </a:prstGeom>
        </p:spPr>
      </p:pic>
      <p:pic>
        <p:nvPicPr>
          <p:cNvPr id="21" name="Picture 20">
            <a:extLst>
              <a:ext uri="{FF2B5EF4-FFF2-40B4-BE49-F238E27FC236}">
                <a16:creationId xmlns:a16="http://schemas.microsoft.com/office/drawing/2014/main" id="{19D8B2AD-7218-D543-B40B-95D064ADC68A}"/>
              </a:ext>
            </a:extLst>
          </p:cNvPr>
          <p:cNvPicPr>
            <a:picLocks noChangeAspect="1"/>
          </p:cNvPicPr>
          <p:nvPr/>
        </p:nvPicPr>
        <p:blipFill rotWithShape="1">
          <a:blip r:embed="rId3">
            <a:extLst>
              <a:ext uri="{28A0092B-C50C-407E-A947-70E740481C1C}">
                <a14:useLocalDpi xmlns:a14="http://schemas.microsoft.com/office/drawing/2010/main" val="0"/>
              </a:ext>
            </a:extLst>
          </a:blip>
          <a:srcRect t="30648" r="71309"/>
          <a:stretch/>
        </p:blipFill>
        <p:spPr>
          <a:xfrm>
            <a:off x="358368" y="3615129"/>
            <a:ext cx="1599599" cy="1828973"/>
          </a:xfrm>
          <a:prstGeom prst="rect">
            <a:avLst/>
          </a:prstGeom>
        </p:spPr>
      </p:pic>
      <p:pic>
        <p:nvPicPr>
          <p:cNvPr id="20" name="Picture 19">
            <a:extLst>
              <a:ext uri="{FF2B5EF4-FFF2-40B4-BE49-F238E27FC236}">
                <a16:creationId xmlns:a16="http://schemas.microsoft.com/office/drawing/2014/main" id="{434C7F6E-FA17-A94E-8C03-AE16722517EB}"/>
              </a:ext>
            </a:extLst>
          </p:cNvPr>
          <p:cNvPicPr>
            <a:picLocks noChangeAspect="1"/>
          </p:cNvPicPr>
          <p:nvPr/>
        </p:nvPicPr>
        <p:blipFill rotWithShape="1">
          <a:blip r:embed="rId3">
            <a:extLst>
              <a:ext uri="{28A0092B-C50C-407E-A947-70E740481C1C}">
                <a14:useLocalDpi xmlns:a14="http://schemas.microsoft.com/office/drawing/2010/main" val="0"/>
              </a:ext>
            </a:extLst>
          </a:blip>
          <a:srcRect t="30648" r="71309"/>
          <a:stretch/>
        </p:blipFill>
        <p:spPr>
          <a:xfrm>
            <a:off x="780316" y="4218424"/>
            <a:ext cx="1599599" cy="1828973"/>
          </a:xfrm>
          <a:prstGeom prst="rect">
            <a:avLst/>
          </a:prstGeom>
        </p:spPr>
      </p:pic>
      <p:pic>
        <p:nvPicPr>
          <p:cNvPr id="8" name="Picture 7">
            <a:extLst>
              <a:ext uri="{FF2B5EF4-FFF2-40B4-BE49-F238E27FC236}">
                <a16:creationId xmlns:a16="http://schemas.microsoft.com/office/drawing/2014/main" id="{B6CD4874-9F50-E645-BC31-FD5F27D7C043}"/>
              </a:ext>
            </a:extLst>
          </p:cNvPr>
          <p:cNvPicPr>
            <a:picLocks noChangeAspect="1"/>
          </p:cNvPicPr>
          <p:nvPr/>
        </p:nvPicPr>
        <p:blipFill rotWithShape="1">
          <a:blip r:embed="rId3">
            <a:extLst>
              <a:ext uri="{28A0092B-C50C-407E-A947-70E740481C1C}">
                <a14:useLocalDpi xmlns:a14="http://schemas.microsoft.com/office/drawing/2010/main" val="0"/>
              </a:ext>
            </a:extLst>
          </a:blip>
          <a:srcRect t="30648" r="71309"/>
          <a:stretch/>
        </p:blipFill>
        <p:spPr>
          <a:xfrm>
            <a:off x="1324037" y="4986168"/>
            <a:ext cx="1599599" cy="1828973"/>
          </a:xfrm>
          <a:prstGeom prst="rect">
            <a:avLst/>
          </a:prstGeom>
        </p:spPr>
      </p:pic>
      <p:sp>
        <p:nvSpPr>
          <p:cNvPr id="2" name="Text Placeholder 1">
            <a:extLst>
              <a:ext uri="{FF2B5EF4-FFF2-40B4-BE49-F238E27FC236}">
                <a16:creationId xmlns:a16="http://schemas.microsoft.com/office/drawing/2014/main" id="{F935D471-E48E-B64A-8E81-574DFD4C5B69}"/>
              </a:ext>
            </a:extLst>
          </p:cNvPr>
          <p:cNvSpPr>
            <a:spLocks noGrp="1"/>
          </p:cNvSpPr>
          <p:nvPr>
            <p:ph type="body" sz="quarter" idx="10"/>
          </p:nvPr>
        </p:nvSpPr>
        <p:spPr/>
        <p:txBody>
          <a:bodyPr>
            <a:normAutofit/>
          </a:bodyPr>
          <a:lstStyle/>
          <a:p>
            <a:r>
              <a:rPr lang="en-US" dirty="0"/>
              <a:t>A model of </a:t>
            </a:r>
            <a:r>
              <a:rPr lang="en-US" i="1" dirty="0"/>
              <a:t>team</a:t>
            </a:r>
            <a:r>
              <a:rPr lang="en-US" dirty="0"/>
              <a:t> decision-making</a:t>
            </a:r>
          </a:p>
        </p:txBody>
      </p:sp>
      <p:sp>
        <p:nvSpPr>
          <p:cNvPr id="4" name="Text Placeholder 3">
            <a:extLst>
              <a:ext uri="{FF2B5EF4-FFF2-40B4-BE49-F238E27FC236}">
                <a16:creationId xmlns:a16="http://schemas.microsoft.com/office/drawing/2014/main" id="{65FE965E-5737-944F-B7E3-3E0BD147749D}"/>
              </a:ext>
            </a:extLst>
          </p:cNvPr>
          <p:cNvSpPr>
            <a:spLocks noGrp="1"/>
          </p:cNvSpPr>
          <p:nvPr>
            <p:ph type="body" sz="quarter" idx="12"/>
          </p:nvPr>
        </p:nvSpPr>
        <p:spPr>
          <a:xfrm>
            <a:off x="152399" y="1173744"/>
            <a:ext cx="8839202" cy="1219150"/>
          </a:xfrm>
        </p:spPr>
        <p:txBody>
          <a:bodyPr/>
          <a:lstStyle/>
          <a:p>
            <a:r>
              <a:rPr lang="en-US" sz="2800" dirty="0"/>
              <a:t>Human and machines play a </a:t>
            </a:r>
            <a:r>
              <a:rPr lang="en-US" sz="2800" i="1" dirty="0"/>
              <a:t>sensorimotor game.</a:t>
            </a:r>
          </a:p>
        </p:txBody>
      </p:sp>
      <p:grpSp>
        <p:nvGrpSpPr>
          <p:cNvPr id="17" name="Group 16">
            <a:extLst>
              <a:ext uri="{FF2B5EF4-FFF2-40B4-BE49-F238E27FC236}">
                <a16:creationId xmlns:a16="http://schemas.microsoft.com/office/drawing/2014/main" id="{D20B9FBB-959B-184F-81AC-BD024F2DD2BE}"/>
              </a:ext>
            </a:extLst>
          </p:cNvPr>
          <p:cNvGrpSpPr/>
          <p:nvPr/>
        </p:nvGrpSpPr>
        <p:grpSpPr>
          <a:xfrm>
            <a:off x="3028249" y="2471271"/>
            <a:ext cx="3087502" cy="2661640"/>
            <a:chOff x="3474720" y="2556536"/>
            <a:chExt cx="3087502" cy="2661640"/>
          </a:xfrm>
        </p:grpSpPr>
        <p:sp>
          <p:nvSpPr>
            <p:cNvPr id="12" name="Hexagon 11">
              <a:extLst>
                <a:ext uri="{FF2B5EF4-FFF2-40B4-BE49-F238E27FC236}">
                  <a16:creationId xmlns:a16="http://schemas.microsoft.com/office/drawing/2014/main" id="{80183595-CE9D-0249-9AE0-6486453C7774}"/>
                </a:ext>
              </a:extLst>
            </p:cNvPr>
            <p:cNvSpPr/>
            <p:nvPr/>
          </p:nvSpPr>
          <p:spPr>
            <a:xfrm>
              <a:off x="3474720" y="2556536"/>
              <a:ext cx="3087502" cy="2661640"/>
            </a:xfrm>
            <a:prstGeom prst="hexagon">
              <a:avLst/>
            </a:prstGeom>
            <a:solidFill>
              <a:schemeClr val="accent4">
                <a:lumMod val="25000"/>
              </a:schemeClr>
            </a:solidFill>
            <a:ln w="444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Dynamic environment</a:t>
              </a:r>
            </a:p>
            <a:p>
              <a:pPr algn="ctr"/>
              <a:endParaRPr lang="en-US" sz="2400"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94A5DB5B-FCF3-0A49-B98A-2FB2E28275D4}"/>
                </a:ext>
              </a:extLst>
            </p:cNvPr>
            <p:cNvPicPr>
              <a:picLocks noChangeAspect="1"/>
            </p:cNvPicPr>
            <p:nvPr/>
          </p:nvPicPr>
          <p:blipFill>
            <a:blip r:embed="rId4"/>
            <a:stretch>
              <a:fillRect/>
            </a:stretch>
          </p:blipFill>
          <p:spPr>
            <a:xfrm>
              <a:off x="3938971" y="3731679"/>
              <a:ext cx="2159000" cy="457200"/>
            </a:xfrm>
            <a:prstGeom prst="rect">
              <a:avLst/>
            </a:prstGeom>
          </p:spPr>
        </p:pic>
      </p:grpSp>
      <p:grpSp>
        <p:nvGrpSpPr>
          <p:cNvPr id="14" name="Group 13">
            <a:extLst>
              <a:ext uri="{FF2B5EF4-FFF2-40B4-BE49-F238E27FC236}">
                <a16:creationId xmlns:a16="http://schemas.microsoft.com/office/drawing/2014/main" id="{61FE9FDF-F5DC-964B-9B5F-39CD4CC817B5}"/>
              </a:ext>
            </a:extLst>
          </p:cNvPr>
          <p:cNvGrpSpPr/>
          <p:nvPr/>
        </p:nvGrpSpPr>
        <p:grpSpPr>
          <a:xfrm>
            <a:off x="1926496" y="4216335"/>
            <a:ext cx="1548897" cy="1241224"/>
            <a:chOff x="1926496" y="4216335"/>
            <a:chExt cx="1548897" cy="1241224"/>
          </a:xfrm>
        </p:grpSpPr>
        <p:cxnSp>
          <p:nvCxnSpPr>
            <p:cNvPr id="19" name="Straight Arrow Connector 18">
              <a:extLst>
                <a:ext uri="{FF2B5EF4-FFF2-40B4-BE49-F238E27FC236}">
                  <a16:creationId xmlns:a16="http://schemas.microsoft.com/office/drawing/2014/main" id="{C6CE4401-4FE1-314F-8459-48FC2CA742E1}"/>
                </a:ext>
              </a:extLst>
            </p:cNvPr>
            <p:cNvCxnSpPr>
              <a:cxnSpLocks/>
            </p:cNvCxnSpPr>
            <p:nvPr/>
          </p:nvCxnSpPr>
          <p:spPr>
            <a:xfrm flipV="1">
              <a:off x="1926496" y="4216335"/>
              <a:ext cx="1187257" cy="547548"/>
            </a:xfrm>
            <a:prstGeom prst="straightConnector1">
              <a:avLst/>
            </a:prstGeom>
            <a:ln w="381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5A90063-D90F-9549-A556-3430F5202FF4}"/>
                </a:ext>
              </a:extLst>
            </p:cNvPr>
            <p:cNvCxnSpPr>
              <a:cxnSpLocks/>
            </p:cNvCxnSpPr>
            <p:nvPr/>
          </p:nvCxnSpPr>
          <p:spPr>
            <a:xfrm flipV="1">
              <a:off x="2288136" y="4910011"/>
              <a:ext cx="1187257" cy="547548"/>
            </a:xfrm>
            <a:prstGeom prst="straightConnector1">
              <a:avLst/>
            </a:prstGeom>
            <a:ln w="38100">
              <a:solidFill>
                <a:schemeClr val="tx2"/>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46C7486-63BE-174A-B405-9CBB720AD2AA}"/>
                </a:ext>
              </a:extLst>
            </p:cNvPr>
            <p:cNvCxnSpPr>
              <a:cxnSpLocks/>
            </p:cNvCxnSpPr>
            <p:nvPr/>
          </p:nvCxnSpPr>
          <p:spPr>
            <a:xfrm flipV="1">
              <a:off x="2059731" y="4445157"/>
              <a:ext cx="1187257" cy="547548"/>
            </a:xfrm>
            <a:prstGeom prst="straightConnector1">
              <a:avLst/>
            </a:prstGeom>
            <a:ln w="38100">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5B5D52B-7227-774C-B8A6-6C17E4015931}"/>
                </a:ext>
              </a:extLst>
            </p:cNvPr>
            <p:cNvCxnSpPr>
              <a:cxnSpLocks/>
            </p:cNvCxnSpPr>
            <p:nvPr/>
          </p:nvCxnSpPr>
          <p:spPr>
            <a:xfrm flipV="1">
              <a:off x="2181941" y="4644684"/>
              <a:ext cx="1187257" cy="547548"/>
            </a:xfrm>
            <a:prstGeom prst="straightConnector1">
              <a:avLst/>
            </a:prstGeom>
            <a:ln w="38100">
              <a:solidFill>
                <a:schemeClr val="tx2"/>
              </a:solidFill>
              <a:prstDash val="sysDot"/>
              <a:headEnd type="non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02A29F1-CC48-2048-AE65-48EA89845A05}"/>
                </a:ext>
              </a:extLst>
            </p:cNvPr>
            <p:cNvCxnSpPr>
              <a:cxnSpLocks/>
            </p:cNvCxnSpPr>
            <p:nvPr/>
          </p:nvCxnSpPr>
          <p:spPr>
            <a:xfrm flipV="1">
              <a:off x="2132999" y="4537295"/>
              <a:ext cx="1187257" cy="547548"/>
            </a:xfrm>
            <a:prstGeom prst="straightConnector1">
              <a:avLst/>
            </a:prstGeom>
            <a:ln w="38100">
              <a:solidFill>
                <a:schemeClr val="tx2"/>
              </a:solidFill>
              <a:prstDash val="sysDot"/>
              <a:tailEnd type="none"/>
            </a:ln>
          </p:spPr>
          <p:style>
            <a:lnRef idx="2">
              <a:schemeClr val="accent1"/>
            </a:lnRef>
            <a:fillRef idx="0">
              <a:schemeClr val="accent1"/>
            </a:fillRef>
            <a:effectRef idx="1">
              <a:schemeClr val="accent1"/>
            </a:effectRef>
            <a:fontRef idx="minor">
              <a:schemeClr val="tx1"/>
            </a:fontRef>
          </p:style>
        </p:cxnSp>
      </p:grpSp>
      <p:pic>
        <p:nvPicPr>
          <p:cNvPr id="3" name="Picture 2">
            <a:extLst>
              <a:ext uri="{FF2B5EF4-FFF2-40B4-BE49-F238E27FC236}">
                <a16:creationId xmlns:a16="http://schemas.microsoft.com/office/drawing/2014/main" id="{48E42704-5171-184C-BB2B-52480D1024F9}"/>
              </a:ext>
            </a:extLst>
          </p:cNvPr>
          <p:cNvPicPr>
            <a:picLocks noChangeAspect="1"/>
          </p:cNvPicPr>
          <p:nvPr/>
        </p:nvPicPr>
        <p:blipFill>
          <a:blip r:embed="rId5"/>
          <a:stretch>
            <a:fillRect/>
          </a:stretch>
        </p:blipFill>
        <p:spPr>
          <a:xfrm>
            <a:off x="6764085" y="2471327"/>
            <a:ext cx="1943100" cy="609600"/>
          </a:xfrm>
          <a:prstGeom prst="rect">
            <a:avLst/>
          </a:prstGeom>
        </p:spPr>
      </p:pic>
      <p:pic>
        <p:nvPicPr>
          <p:cNvPr id="5" name="Picture 4">
            <a:extLst>
              <a:ext uri="{FF2B5EF4-FFF2-40B4-BE49-F238E27FC236}">
                <a16:creationId xmlns:a16="http://schemas.microsoft.com/office/drawing/2014/main" id="{F169032A-18CD-494B-A3C4-477202F86D98}"/>
              </a:ext>
            </a:extLst>
          </p:cNvPr>
          <p:cNvPicPr>
            <a:picLocks noChangeAspect="1"/>
          </p:cNvPicPr>
          <p:nvPr/>
        </p:nvPicPr>
        <p:blipFill>
          <a:blip r:embed="rId6"/>
          <a:stretch>
            <a:fillRect/>
          </a:stretch>
        </p:blipFill>
        <p:spPr>
          <a:xfrm>
            <a:off x="550008" y="2467489"/>
            <a:ext cx="1943100" cy="609600"/>
          </a:xfrm>
          <a:prstGeom prst="rect">
            <a:avLst/>
          </a:prstGeom>
        </p:spPr>
      </p:pic>
    </p:spTree>
    <p:extLst>
      <p:ext uri="{BB962C8B-B14F-4D97-AF65-F5344CB8AC3E}">
        <p14:creationId xmlns:p14="http://schemas.microsoft.com/office/powerpoint/2010/main" val="186469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88A56907-BC61-7148-B08E-32C39A9F3D05}"/>
              </a:ext>
            </a:extLst>
          </p:cNvPr>
          <p:cNvSpPr txBox="1"/>
          <p:nvPr/>
        </p:nvSpPr>
        <p:spPr>
          <a:xfrm>
            <a:off x="5341718" y="1645713"/>
            <a:ext cx="3119376" cy="2157472"/>
          </a:xfrm>
          <a:prstGeom prst="rect">
            <a:avLst/>
          </a:prstGeom>
          <a:noFill/>
          <a:ln w="38100" cmpd="thickThin">
            <a:solidFill>
              <a:srgbClr val="FFC000"/>
            </a:solidFill>
          </a:ln>
        </p:spPr>
        <p:txBody>
          <a:bodyPr wrap="square" rtlCol="0">
            <a:spAutoFit/>
          </a:bodyPr>
          <a:lstStyle/>
          <a:p>
            <a:pPr algn="l"/>
            <a:endParaRPr lang="en-US" dirty="0"/>
          </a:p>
        </p:txBody>
      </p:sp>
      <p:sp>
        <p:nvSpPr>
          <p:cNvPr id="13" name="TextBox 12">
            <a:extLst>
              <a:ext uri="{FF2B5EF4-FFF2-40B4-BE49-F238E27FC236}">
                <a16:creationId xmlns:a16="http://schemas.microsoft.com/office/drawing/2014/main" id="{0F964DFB-2CE1-C246-8AAE-F8444A967110}"/>
              </a:ext>
            </a:extLst>
          </p:cNvPr>
          <p:cNvSpPr txBox="1"/>
          <p:nvPr/>
        </p:nvSpPr>
        <p:spPr>
          <a:xfrm>
            <a:off x="717631" y="1804195"/>
            <a:ext cx="3229336" cy="1689904"/>
          </a:xfrm>
          <a:prstGeom prst="rect">
            <a:avLst/>
          </a:prstGeom>
          <a:noFill/>
          <a:ln w="38100" cmpd="thickThin">
            <a:solidFill>
              <a:srgbClr val="FFC000"/>
            </a:solidFill>
          </a:ln>
        </p:spPr>
        <p:txBody>
          <a:bodyPr wrap="square" rtlCol="0">
            <a:spAutoFit/>
          </a:bodyPr>
          <a:lstStyle/>
          <a:p>
            <a:pPr algn="l"/>
            <a:endParaRPr lang="en-US" dirty="0"/>
          </a:p>
        </p:txBody>
      </p:sp>
      <p:sp>
        <p:nvSpPr>
          <p:cNvPr id="2" name="Text Placeholder 1">
            <a:extLst>
              <a:ext uri="{FF2B5EF4-FFF2-40B4-BE49-F238E27FC236}">
                <a16:creationId xmlns:a16="http://schemas.microsoft.com/office/drawing/2014/main" id="{A8CD409A-A6A8-6F4F-94D0-3BA4DE02B57B}"/>
              </a:ext>
            </a:extLst>
          </p:cNvPr>
          <p:cNvSpPr>
            <a:spLocks noGrp="1"/>
          </p:cNvSpPr>
          <p:nvPr>
            <p:ph type="body" sz="quarter" idx="10"/>
          </p:nvPr>
        </p:nvSpPr>
        <p:spPr/>
        <p:txBody>
          <a:bodyPr>
            <a:normAutofit/>
          </a:bodyPr>
          <a:lstStyle/>
          <a:p>
            <a:r>
              <a:rPr lang="en-US" dirty="0"/>
              <a:t>(games are </a:t>
            </a:r>
            <a:r>
              <a:rPr lang="en-US" i="1" dirty="0"/>
              <a:t>non-cooperative</a:t>
            </a:r>
            <a:r>
              <a:rPr lang="en-US" dirty="0"/>
              <a:t>)</a:t>
            </a:r>
          </a:p>
        </p:txBody>
      </p:sp>
      <p:pic>
        <p:nvPicPr>
          <p:cNvPr id="6" name="Picture 5">
            <a:extLst>
              <a:ext uri="{FF2B5EF4-FFF2-40B4-BE49-F238E27FC236}">
                <a16:creationId xmlns:a16="http://schemas.microsoft.com/office/drawing/2014/main" id="{3FE4CF5E-7DE4-BA45-825A-598E00705113}"/>
              </a:ext>
            </a:extLst>
          </p:cNvPr>
          <p:cNvPicPr>
            <a:picLocks noChangeAspect="1"/>
          </p:cNvPicPr>
          <p:nvPr/>
        </p:nvPicPr>
        <p:blipFill>
          <a:blip r:embed="rId3"/>
          <a:stretch>
            <a:fillRect/>
          </a:stretch>
        </p:blipFill>
        <p:spPr>
          <a:xfrm>
            <a:off x="966406" y="2362702"/>
            <a:ext cx="2806700" cy="660400"/>
          </a:xfrm>
          <a:prstGeom prst="rect">
            <a:avLst/>
          </a:prstGeom>
        </p:spPr>
      </p:pic>
      <p:pic>
        <p:nvPicPr>
          <p:cNvPr id="12" name="Picture 11">
            <a:extLst>
              <a:ext uri="{FF2B5EF4-FFF2-40B4-BE49-F238E27FC236}">
                <a16:creationId xmlns:a16="http://schemas.microsoft.com/office/drawing/2014/main" id="{AE09B2D8-6956-D741-9836-79FB2DB584AD}"/>
              </a:ext>
            </a:extLst>
          </p:cNvPr>
          <p:cNvPicPr>
            <a:picLocks noChangeAspect="1"/>
          </p:cNvPicPr>
          <p:nvPr/>
        </p:nvPicPr>
        <p:blipFill>
          <a:blip r:embed="rId4"/>
          <a:stretch>
            <a:fillRect/>
          </a:stretch>
        </p:blipFill>
        <p:spPr>
          <a:xfrm>
            <a:off x="4388227" y="2281062"/>
            <a:ext cx="599040" cy="823680"/>
          </a:xfrm>
          <a:prstGeom prst="rect">
            <a:avLst/>
          </a:prstGeom>
        </p:spPr>
      </p:pic>
      <p:pic>
        <p:nvPicPr>
          <p:cNvPr id="20" name="Picture 19">
            <a:extLst>
              <a:ext uri="{FF2B5EF4-FFF2-40B4-BE49-F238E27FC236}">
                <a16:creationId xmlns:a16="http://schemas.microsoft.com/office/drawing/2014/main" id="{28AC9C08-E8BD-104F-8B99-8E3C4CD01C28}"/>
              </a:ext>
            </a:extLst>
          </p:cNvPr>
          <p:cNvPicPr>
            <a:picLocks noChangeAspect="1"/>
          </p:cNvPicPr>
          <p:nvPr/>
        </p:nvPicPr>
        <p:blipFill>
          <a:blip r:embed="rId5"/>
          <a:stretch>
            <a:fillRect/>
          </a:stretch>
        </p:blipFill>
        <p:spPr>
          <a:xfrm>
            <a:off x="731751" y="3667468"/>
            <a:ext cx="2540000" cy="377851"/>
          </a:xfrm>
          <a:prstGeom prst="rect">
            <a:avLst/>
          </a:prstGeom>
        </p:spPr>
      </p:pic>
      <p:sp>
        <p:nvSpPr>
          <p:cNvPr id="21" name="TextBox 20">
            <a:extLst>
              <a:ext uri="{FF2B5EF4-FFF2-40B4-BE49-F238E27FC236}">
                <a16:creationId xmlns:a16="http://schemas.microsoft.com/office/drawing/2014/main" id="{B6EB2A03-7C9F-BB45-AD04-41209BF7192F}"/>
              </a:ext>
            </a:extLst>
          </p:cNvPr>
          <p:cNvSpPr txBox="1"/>
          <p:nvPr/>
        </p:nvSpPr>
        <p:spPr>
          <a:xfrm>
            <a:off x="731751" y="1342530"/>
            <a:ext cx="2951303" cy="461665"/>
          </a:xfrm>
          <a:prstGeom prst="rect">
            <a:avLst/>
          </a:prstGeom>
          <a:noFill/>
          <a:ln w="38100" cmpd="thickThin">
            <a:noFill/>
          </a:ln>
        </p:spPr>
        <p:txBody>
          <a:bodyPr wrap="square" rtlCol="0">
            <a:spAutoFit/>
          </a:bodyPr>
          <a:lstStyle/>
          <a:p>
            <a:pPr algn="l"/>
            <a:r>
              <a:rPr lang="en-US" sz="2400" dirty="0">
                <a:solidFill>
                  <a:schemeClr val="tx2"/>
                </a:solidFill>
              </a:rPr>
              <a:t>Cooperative</a:t>
            </a:r>
          </a:p>
        </p:txBody>
      </p:sp>
      <p:sp>
        <p:nvSpPr>
          <p:cNvPr id="22" name="TextBox 21">
            <a:extLst>
              <a:ext uri="{FF2B5EF4-FFF2-40B4-BE49-F238E27FC236}">
                <a16:creationId xmlns:a16="http://schemas.microsoft.com/office/drawing/2014/main" id="{D9B09209-069B-5D4F-966B-CA3B94A49CD5}"/>
              </a:ext>
            </a:extLst>
          </p:cNvPr>
          <p:cNvSpPr txBox="1"/>
          <p:nvPr/>
        </p:nvSpPr>
        <p:spPr>
          <a:xfrm>
            <a:off x="5341718" y="1173744"/>
            <a:ext cx="2951303" cy="461665"/>
          </a:xfrm>
          <a:prstGeom prst="rect">
            <a:avLst/>
          </a:prstGeom>
          <a:noFill/>
          <a:ln w="38100" cmpd="thickThin">
            <a:noFill/>
          </a:ln>
        </p:spPr>
        <p:txBody>
          <a:bodyPr wrap="square" rtlCol="0">
            <a:spAutoFit/>
          </a:bodyPr>
          <a:lstStyle/>
          <a:p>
            <a:pPr algn="l"/>
            <a:r>
              <a:rPr lang="en-US" sz="2400" dirty="0">
                <a:solidFill>
                  <a:schemeClr val="tx2"/>
                </a:solidFill>
              </a:rPr>
              <a:t>Non-cooperative</a:t>
            </a:r>
          </a:p>
        </p:txBody>
      </p:sp>
      <p:grpSp>
        <p:nvGrpSpPr>
          <p:cNvPr id="29" name="Group 28">
            <a:extLst>
              <a:ext uri="{FF2B5EF4-FFF2-40B4-BE49-F238E27FC236}">
                <a16:creationId xmlns:a16="http://schemas.microsoft.com/office/drawing/2014/main" id="{5F5B7A4B-421E-1142-A258-DD939EADD428}"/>
              </a:ext>
            </a:extLst>
          </p:cNvPr>
          <p:cNvGrpSpPr/>
          <p:nvPr/>
        </p:nvGrpSpPr>
        <p:grpSpPr>
          <a:xfrm>
            <a:off x="5846261" y="1779544"/>
            <a:ext cx="2197100" cy="1954191"/>
            <a:chOff x="5846261" y="1878502"/>
            <a:chExt cx="2197100" cy="1954191"/>
          </a:xfrm>
        </p:grpSpPr>
        <p:pic>
          <p:nvPicPr>
            <p:cNvPr id="10" name="Picture 9">
              <a:extLst>
                <a:ext uri="{FF2B5EF4-FFF2-40B4-BE49-F238E27FC236}">
                  <a16:creationId xmlns:a16="http://schemas.microsoft.com/office/drawing/2014/main" id="{344BA6A3-B80A-DB40-9C49-CACE799059AE}"/>
                </a:ext>
              </a:extLst>
            </p:cNvPr>
            <p:cNvPicPr>
              <a:picLocks noChangeAspect="1"/>
            </p:cNvPicPr>
            <p:nvPr/>
          </p:nvPicPr>
          <p:blipFill rotWithShape="1">
            <a:blip r:embed="rId6"/>
            <a:srcRect b="75921"/>
            <a:stretch/>
          </p:blipFill>
          <p:spPr>
            <a:xfrm>
              <a:off x="5846261" y="1878502"/>
              <a:ext cx="2197100" cy="529032"/>
            </a:xfrm>
            <a:prstGeom prst="rect">
              <a:avLst/>
            </a:prstGeom>
          </p:spPr>
        </p:pic>
        <p:pic>
          <p:nvPicPr>
            <p:cNvPr id="27" name="Picture 26">
              <a:extLst>
                <a:ext uri="{FF2B5EF4-FFF2-40B4-BE49-F238E27FC236}">
                  <a16:creationId xmlns:a16="http://schemas.microsoft.com/office/drawing/2014/main" id="{DF5967A7-6822-3D4E-A402-AA6AF08222D7}"/>
                </a:ext>
              </a:extLst>
            </p:cNvPr>
            <p:cNvPicPr>
              <a:picLocks noChangeAspect="1"/>
            </p:cNvPicPr>
            <p:nvPr/>
          </p:nvPicPr>
          <p:blipFill rotWithShape="1">
            <a:blip r:embed="rId6"/>
            <a:srcRect t="78341" b="-4682"/>
            <a:stretch/>
          </p:blipFill>
          <p:spPr>
            <a:xfrm>
              <a:off x="5846261" y="3253960"/>
              <a:ext cx="2197100" cy="578733"/>
            </a:xfrm>
            <a:prstGeom prst="rect">
              <a:avLst/>
            </a:prstGeom>
          </p:spPr>
        </p:pic>
        <p:pic>
          <p:nvPicPr>
            <p:cNvPr id="28" name="Picture 27">
              <a:extLst>
                <a:ext uri="{FF2B5EF4-FFF2-40B4-BE49-F238E27FC236}">
                  <a16:creationId xmlns:a16="http://schemas.microsoft.com/office/drawing/2014/main" id="{88515F48-9638-7F4E-B270-E8107B1C182C}"/>
                </a:ext>
              </a:extLst>
            </p:cNvPr>
            <p:cNvPicPr>
              <a:picLocks noChangeAspect="1"/>
            </p:cNvPicPr>
            <p:nvPr/>
          </p:nvPicPr>
          <p:blipFill rotWithShape="1">
            <a:blip r:embed="rId6"/>
            <a:srcRect t="39882" b="31256"/>
            <a:stretch/>
          </p:blipFill>
          <p:spPr>
            <a:xfrm>
              <a:off x="5846261" y="2521646"/>
              <a:ext cx="2197100" cy="634117"/>
            </a:xfrm>
            <a:prstGeom prst="rect">
              <a:avLst/>
            </a:prstGeom>
          </p:spPr>
        </p:pic>
      </p:grpSp>
      <p:sp>
        <p:nvSpPr>
          <p:cNvPr id="3" name="TextBox 2">
            <a:extLst>
              <a:ext uri="{FF2B5EF4-FFF2-40B4-BE49-F238E27FC236}">
                <a16:creationId xmlns:a16="http://schemas.microsoft.com/office/drawing/2014/main" id="{E27474FE-4C71-9244-A2F9-511F3610DF97}"/>
              </a:ext>
            </a:extLst>
          </p:cNvPr>
          <p:cNvSpPr txBox="1"/>
          <p:nvPr/>
        </p:nvSpPr>
        <p:spPr>
          <a:xfrm>
            <a:off x="717630" y="4687143"/>
            <a:ext cx="8669258" cy="1384995"/>
          </a:xfrm>
          <a:prstGeom prst="rect">
            <a:avLst/>
          </a:prstGeom>
          <a:noFill/>
          <a:ln w="38100" cmpd="thickThin">
            <a:noFill/>
          </a:ln>
        </p:spPr>
        <p:txBody>
          <a:bodyPr wrap="square" rtlCol="0">
            <a:spAutoFit/>
          </a:bodyPr>
          <a:lstStyle/>
          <a:p>
            <a:pPr algn="l"/>
            <a:r>
              <a:rPr lang="en-US" sz="2800" dirty="0">
                <a:solidFill>
                  <a:schemeClr val="tx2"/>
                </a:solidFill>
              </a:rPr>
              <a:t>     </a:t>
            </a:r>
            <a:r>
              <a:rPr lang="en-US" sz="2800" u="sng" dirty="0">
                <a:solidFill>
                  <a:schemeClr val="tx2"/>
                </a:solidFill>
              </a:rPr>
              <a:t>Stationary conditions:</a:t>
            </a:r>
          </a:p>
          <a:p>
            <a:pPr algn="l"/>
            <a:r>
              <a:rPr lang="en-US" sz="2800" i="1" dirty="0">
                <a:solidFill>
                  <a:schemeClr val="tx2"/>
                </a:solidFill>
              </a:rPr>
              <a:t>Pareto optimum 					Nash equilibrium				</a:t>
            </a:r>
          </a:p>
        </p:txBody>
      </p:sp>
      <p:sp>
        <p:nvSpPr>
          <p:cNvPr id="4" name="TextBox 3">
            <a:extLst>
              <a:ext uri="{FF2B5EF4-FFF2-40B4-BE49-F238E27FC236}">
                <a16:creationId xmlns:a16="http://schemas.microsoft.com/office/drawing/2014/main" id="{35D3DFB1-7F49-2D49-83CE-B818C7D5A04B}"/>
              </a:ext>
            </a:extLst>
          </p:cNvPr>
          <p:cNvSpPr txBox="1"/>
          <p:nvPr/>
        </p:nvSpPr>
        <p:spPr>
          <a:xfrm>
            <a:off x="717630" y="4124550"/>
            <a:ext cx="3205544" cy="400110"/>
          </a:xfrm>
          <a:prstGeom prst="rect">
            <a:avLst/>
          </a:prstGeom>
          <a:noFill/>
          <a:ln w="38100" cmpd="thickThin">
            <a:noFill/>
          </a:ln>
        </p:spPr>
        <p:txBody>
          <a:bodyPr wrap="square" rtlCol="0">
            <a:spAutoFit/>
          </a:bodyPr>
          <a:lstStyle/>
          <a:p>
            <a:r>
              <a:rPr lang="en-US" sz="2000" dirty="0">
                <a:solidFill>
                  <a:schemeClr val="tx2"/>
                </a:solidFill>
              </a:rPr>
              <a:t>❌ Trust and communication</a:t>
            </a:r>
          </a:p>
        </p:txBody>
      </p:sp>
    </p:spTree>
    <p:extLst>
      <p:ext uri="{BB962C8B-B14F-4D97-AF65-F5344CB8AC3E}">
        <p14:creationId xmlns:p14="http://schemas.microsoft.com/office/powerpoint/2010/main" val="401226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35D471-E48E-B64A-8E81-574DFD4C5B69}"/>
              </a:ext>
            </a:extLst>
          </p:cNvPr>
          <p:cNvSpPr>
            <a:spLocks noGrp="1"/>
          </p:cNvSpPr>
          <p:nvPr>
            <p:ph type="body" sz="quarter" idx="10"/>
          </p:nvPr>
        </p:nvSpPr>
        <p:spPr/>
        <p:txBody>
          <a:bodyPr>
            <a:normAutofit fontScale="92500"/>
          </a:bodyPr>
          <a:lstStyle/>
          <a:p>
            <a:r>
              <a:rPr lang="en-US" dirty="0"/>
              <a:t>Learning to make decisions as a </a:t>
            </a:r>
            <a:r>
              <a:rPr lang="en-US" i="1" dirty="0"/>
              <a:t>team</a:t>
            </a:r>
          </a:p>
        </p:txBody>
      </p:sp>
      <p:sp>
        <p:nvSpPr>
          <p:cNvPr id="4" name="Text Placeholder 3">
            <a:extLst>
              <a:ext uri="{FF2B5EF4-FFF2-40B4-BE49-F238E27FC236}">
                <a16:creationId xmlns:a16="http://schemas.microsoft.com/office/drawing/2014/main" id="{65FE965E-5737-944F-B7E3-3E0BD147749D}"/>
              </a:ext>
            </a:extLst>
          </p:cNvPr>
          <p:cNvSpPr>
            <a:spLocks noGrp="1"/>
          </p:cNvSpPr>
          <p:nvPr>
            <p:ph type="body" sz="quarter" idx="12"/>
          </p:nvPr>
        </p:nvSpPr>
        <p:spPr>
          <a:xfrm>
            <a:off x="415636" y="1173744"/>
            <a:ext cx="8312727" cy="834152"/>
          </a:xfrm>
        </p:spPr>
        <p:txBody>
          <a:bodyPr/>
          <a:lstStyle/>
          <a:p>
            <a:r>
              <a:rPr lang="en-US" sz="2800" dirty="0"/>
              <a:t>How do agents learn?</a:t>
            </a:r>
          </a:p>
        </p:txBody>
      </p:sp>
      <p:grpSp>
        <p:nvGrpSpPr>
          <p:cNvPr id="17" name="Group 16">
            <a:extLst>
              <a:ext uri="{FF2B5EF4-FFF2-40B4-BE49-F238E27FC236}">
                <a16:creationId xmlns:a16="http://schemas.microsoft.com/office/drawing/2014/main" id="{D20B9FBB-959B-184F-81AC-BD024F2DD2BE}"/>
              </a:ext>
            </a:extLst>
          </p:cNvPr>
          <p:cNvGrpSpPr/>
          <p:nvPr/>
        </p:nvGrpSpPr>
        <p:grpSpPr>
          <a:xfrm>
            <a:off x="3028249" y="2471271"/>
            <a:ext cx="3087502" cy="2661640"/>
            <a:chOff x="3474720" y="2556536"/>
            <a:chExt cx="3087502" cy="2661640"/>
          </a:xfrm>
        </p:grpSpPr>
        <p:sp>
          <p:nvSpPr>
            <p:cNvPr id="12" name="Hexagon 11">
              <a:extLst>
                <a:ext uri="{FF2B5EF4-FFF2-40B4-BE49-F238E27FC236}">
                  <a16:creationId xmlns:a16="http://schemas.microsoft.com/office/drawing/2014/main" id="{80183595-CE9D-0249-9AE0-6486453C7774}"/>
                </a:ext>
              </a:extLst>
            </p:cNvPr>
            <p:cNvSpPr/>
            <p:nvPr/>
          </p:nvSpPr>
          <p:spPr>
            <a:xfrm>
              <a:off x="3474720" y="2556536"/>
              <a:ext cx="3087502" cy="2661640"/>
            </a:xfrm>
            <a:prstGeom prst="hexagon">
              <a:avLst/>
            </a:prstGeom>
            <a:solidFill>
              <a:schemeClr val="accent4">
                <a:lumMod val="25000"/>
              </a:schemeClr>
            </a:solidFill>
            <a:ln w="444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Dynamic environment</a:t>
              </a:r>
            </a:p>
            <a:p>
              <a:pPr algn="ctr"/>
              <a:endParaRPr lang="en-US" sz="2400"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94A5DB5B-FCF3-0A49-B98A-2FB2E28275D4}"/>
                </a:ext>
              </a:extLst>
            </p:cNvPr>
            <p:cNvPicPr>
              <a:picLocks noChangeAspect="1"/>
            </p:cNvPicPr>
            <p:nvPr/>
          </p:nvPicPr>
          <p:blipFill>
            <a:blip r:embed="rId3"/>
            <a:stretch>
              <a:fillRect/>
            </a:stretch>
          </p:blipFill>
          <p:spPr>
            <a:xfrm>
              <a:off x="3938971" y="3731679"/>
              <a:ext cx="2159000" cy="457200"/>
            </a:xfrm>
            <a:prstGeom prst="rect">
              <a:avLst/>
            </a:prstGeom>
          </p:spPr>
        </p:pic>
      </p:grpSp>
      <p:pic>
        <p:nvPicPr>
          <p:cNvPr id="14" name="Picture 13">
            <a:extLst>
              <a:ext uri="{FF2B5EF4-FFF2-40B4-BE49-F238E27FC236}">
                <a16:creationId xmlns:a16="http://schemas.microsoft.com/office/drawing/2014/main" id="{664EDE7C-B0F4-8C42-ADAB-C48465B674DC}"/>
              </a:ext>
            </a:extLst>
          </p:cNvPr>
          <p:cNvPicPr>
            <a:picLocks noChangeAspect="1"/>
          </p:cNvPicPr>
          <p:nvPr/>
        </p:nvPicPr>
        <p:blipFill rotWithShape="1">
          <a:blip r:embed="rId4">
            <a:extLst>
              <a:ext uri="{28A0092B-C50C-407E-A947-70E740481C1C}">
                <a14:useLocalDpi xmlns:a14="http://schemas.microsoft.com/office/drawing/2010/main" val="0"/>
              </a:ext>
            </a:extLst>
          </a:blip>
          <a:srcRect l="62787" t="66490" r="15495"/>
          <a:stretch/>
        </p:blipFill>
        <p:spPr>
          <a:xfrm>
            <a:off x="6964578" y="4978400"/>
            <a:ext cx="1946370" cy="1420649"/>
          </a:xfrm>
          <a:prstGeom prst="rect">
            <a:avLst/>
          </a:prstGeom>
        </p:spPr>
      </p:pic>
      <p:sp>
        <p:nvSpPr>
          <p:cNvPr id="15" name="Cloud Callout 54">
            <a:extLst>
              <a:ext uri="{FF2B5EF4-FFF2-40B4-BE49-F238E27FC236}">
                <a16:creationId xmlns:a16="http://schemas.microsoft.com/office/drawing/2014/main" id="{653D6F53-2488-9545-B0A7-56D75D73B835}"/>
              </a:ext>
            </a:extLst>
          </p:cNvPr>
          <p:cNvSpPr>
            <a:spLocks noChangeArrowheads="1"/>
          </p:cNvSpPr>
          <p:nvPr/>
        </p:nvSpPr>
        <p:spPr bwMode="auto">
          <a:xfrm flipV="1">
            <a:off x="6624615" y="3051011"/>
            <a:ext cx="2103748" cy="1927389"/>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cxnSp>
        <p:nvCxnSpPr>
          <p:cNvPr id="20" name="Straight Arrow Connector 19">
            <a:extLst>
              <a:ext uri="{FF2B5EF4-FFF2-40B4-BE49-F238E27FC236}">
                <a16:creationId xmlns:a16="http://schemas.microsoft.com/office/drawing/2014/main" id="{99C614D8-A6B1-0343-A778-46F6D7517E7F}"/>
              </a:ext>
            </a:extLst>
          </p:cNvPr>
          <p:cNvCxnSpPr>
            <a:cxnSpLocks/>
          </p:cNvCxnSpPr>
          <p:nvPr/>
        </p:nvCxnSpPr>
        <p:spPr>
          <a:xfrm>
            <a:off x="5732493" y="4760244"/>
            <a:ext cx="1281037" cy="616202"/>
          </a:xfrm>
          <a:prstGeom prst="straightConnector1">
            <a:avLst/>
          </a:prstGeom>
          <a:ln w="508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C870D97-B21F-7340-8FD3-E5A847699D21}"/>
              </a:ext>
            </a:extLst>
          </p:cNvPr>
          <p:cNvCxnSpPr>
            <a:cxnSpLocks/>
          </p:cNvCxnSpPr>
          <p:nvPr/>
        </p:nvCxnSpPr>
        <p:spPr>
          <a:xfrm>
            <a:off x="5886502" y="4385715"/>
            <a:ext cx="1111056" cy="501910"/>
          </a:xfrm>
          <a:prstGeom prst="straightConnector1">
            <a:avLst/>
          </a:prstGeom>
          <a:ln w="50800">
            <a:solidFill>
              <a:schemeClr val="tx2"/>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40ADC1E7-A514-5C44-A3F9-431E99BAC7E4}"/>
              </a:ext>
            </a:extLst>
          </p:cNvPr>
          <p:cNvPicPr>
            <a:picLocks noChangeAspect="1"/>
          </p:cNvPicPr>
          <p:nvPr/>
        </p:nvPicPr>
        <p:blipFill>
          <a:blip r:embed="rId5"/>
          <a:stretch>
            <a:fillRect/>
          </a:stretch>
        </p:blipFill>
        <p:spPr>
          <a:xfrm>
            <a:off x="6492830" y="4310685"/>
            <a:ext cx="520700" cy="292100"/>
          </a:xfrm>
          <a:prstGeom prst="rect">
            <a:avLst/>
          </a:prstGeom>
        </p:spPr>
      </p:pic>
      <p:pic>
        <p:nvPicPr>
          <p:cNvPr id="29" name="Picture 28">
            <a:extLst>
              <a:ext uri="{FF2B5EF4-FFF2-40B4-BE49-F238E27FC236}">
                <a16:creationId xmlns:a16="http://schemas.microsoft.com/office/drawing/2014/main" id="{020F7562-8E4A-1C42-843E-1F522AA8A180}"/>
              </a:ext>
            </a:extLst>
          </p:cNvPr>
          <p:cNvPicPr>
            <a:picLocks noChangeAspect="1"/>
          </p:cNvPicPr>
          <p:nvPr/>
        </p:nvPicPr>
        <p:blipFill>
          <a:blip r:embed="rId6"/>
          <a:stretch>
            <a:fillRect/>
          </a:stretch>
        </p:blipFill>
        <p:spPr>
          <a:xfrm>
            <a:off x="6083300" y="5140378"/>
            <a:ext cx="254000" cy="228600"/>
          </a:xfrm>
          <a:prstGeom prst="rect">
            <a:avLst/>
          </a:prstGeom>
        </p:spPr>
      </p:pic>
      <p:pic>
        <p:nvPicPr>
          <p:cNvPr id="30" name="Picture 29">
            <a:extLst>
              <a:ext uri="{FF2B5EF4-FFF2-40B4-BE49-F238E27FC236}">
                <a16:creationId xmlns:a16="http://schemas.microsoft.com/office/drawing/2014/main" id="{144CCFC2-44F0-694E-851F-532963BA8E67}"/>
              </a:ext>
            </a:extLst>
          </p:cNvPr>
          <p:cNvPicPr>
            <a:picLocks noChangeAspect="1"/>
          </p:cNvPicPr>
          <p:nvPr/>
        </p:nvPicPr>
        <p:blipFill>
          <a:blip r:embed="rId7"/>
          <a:stretch>
            <a:fillRect/>
          </a:stretch>
        </p:blipFill>
        <p:spPr>
          <a:xfrm>
            <a:off x="6893711" y="3551563"/>
            <a:ext cx="1574380" cy="556281"/>
          </a:xfrm>
          <a:prstGeom prst="rect">
            <a:avLst/>
          </a:prstGeom>
        </p:spPr>
      </p:pic>
      <p:grpSp>
        <p:nvGrpSpPr>
          <p:cNvPr id="31" name="Group 30">
            <a:extLst>
              <a:ext uri="{FF2B5EF4-FFF2-40B4-BE49-F238E27FC236}">
                <a16:creationId xmlns:a16="http://schemas.microsoft.com/office/drawing/2014/main" id="{599854C3-4723-C848-A923-DA693D9294C1}"/>
              </a:ext>
            </a:extLst>
          </p:cNvPr>
          <p:cNvGrpSpPr/>
          <p:nvPr/>
        </p:nvGrpSpPr>
        <p:grpSpPr>
          <a:xfrm>
            <a:off x="351148" y="2067418"/>
            <a:ext cx="2930689" cy="4747724"/>
            <a:chOff x="351148" y="2067418"/>
            <a:chExt cx="2930689" cy="4747724"/>
          </a:xfrm>
        </p:grpSpPr>
        <p:pic>
          <p:nvPicPr>
            <p:cNvPr id="32" name="Picture 31">
              <a:extLst>
                <a:ext uri="{FF2B5EF4-FFF2-40B4-BE49-F238E27FC236}">
                  <a16:creationId xmlns:a16="http://schemas.microsoft.com/office/drawing/2014/main" id="{2A2DF974-31E4-D94D-9B0F-763D47E58FE8}"/>
                </a:ext>
              </a:extLst>
            </p:cNvPr>
            <p:cNvPicPr>
              <a:picLocks noChangeAspect="1"/>
            </p:cNvPicPr>
            <p:nvPr/>
          </p:nvPicPr>
          <p:blipFill rotWithShape="1">
            <a:blip r:embed="rId4">
              <a:extLst>
                <a:ext uri="{28A0092B-C50C-407E-A947-70E740481C1C}">
                  <a14:useLocalDpi xmlns:a14="http://schemas.microsoft.com/office/drawing/2010/main" val="0"/>
                </a:ext>
              </a:extLst>
            </a:blip>
            <a:srcRect t="30648" r="71309"/>
            <a:stretch/>
          </p:blipFill>
          <p:spPr>
            <a:xfrm>
              <a:off x="352233" y="3875014"/>
              <a:ext cx="2571403" cy="2940128"/>
            </a:xfrm>
            <a:prstGeom prst="rect">
              <a:avLst/>
            </a:prstGeom>
          </p:spPr>
        </p:pic>
        <p:sp>
          <p:nvSpPr>
            <p:cNvPr id="33" name="Cloud Callout 54">
              <a:extLst>
                <a:ext uri="{FF2B5EF4-FFF2-40B4-BE49-F238E27FC236}">
                  <a16:creationId xmlns:a16="http://schemas.microsoft.com/office/drawing/2014/main" id="{BC10C4D1-BA37-2046-AFE9-E978C0500326}"/>
                </a:ext>
              </a:extLst>
            </p:cNvPr>
            <p:cNvSpPr>
              <a:spLocks noChangeArrowheads="1"/>
            </p:cNvSpPr>
            <p:nvPr/>
          </p:nvSpPr>
          <p:spPr bwMode="auto">
            <a:xfrm flipH="1" flipV="1">
              <a:off x="351148" y="2067418"/>
              <a:ext cx="2346495" cy="1927389"/>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cxnSp>
          <p:nvCxnSpPr>
            <p:cNvPr id="34" name="Straight Arrow Connector 33">
              <a:extLst>
                <a:ext uri="{FF2B5EF4-FFF2-40B4-BE49-F238E27FC236}">
                  <a16:creationId xmlns:a16="http://schemas.microsoft.com/office/drawing/2014/main" id="{0DA4143B-27B1-7945-89A6-A28255632B82}"/>
                </a:ext>
              </a:extLst>
            </p:cNvPr>
            <p:cNvCxnSpPr>
              <a:cxnSpLocks/>
            </p:cNvCxnSpPr>
            <p:nvPr/>
          </p:nvCxnSpPr>
          <p:spPr>
            <a:xfrm flipV="1">
              <a:off x="1919737" y="4297571"/>
              <a:ext cx="1187257" cy="547548"/>
            </a:xfrm>
            <a:prstGeom prst="straightConnector1">
              <a:avLst/>
            </a:prstGeom>
            <a:ln w="508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86C01BD-CA92-2F49-B8DF-753337373A29}"/>
                </a:ext>
              </a:extLst>
            </p:cNvPr>
            <p:cNvCxnSpPr>
              <a:cxnSpLocks/>
            </p:cNvCxnSpPr>
            <p:nvPr/>
          </p:nvCxnSpPr>
          <p:spPr>
            <a:xfrm flipV="1">
              <a:off x="2094580" y="4678704"/>
              <a:ext cx="1187257" cy="547548"/>
            </a:xfrm>
            <a:prstGeom prst="straightConnector1">
              <a:avLst/>
            </a:prstGeom>
            <a:ln w="50800">
              <a:solidFill>
                <a:schemeClr val="tx2"/>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AE695B14-F89F-AA43-8CD4-F54047E70B3F}"/>
                </a:ext>
              </a:extLst>
            </p:cNvPr>
            <p:cNvPicPr>
              <a:picLocks noChangeAspect="1"/>
            </p:cNvPicPr>
            <p:nvPr/>
          </p:nvPicPr>
          <p:blipFill>
            <a:blip r:embed="rId8"/>
            <a:stretch>
              <a:fillRect/>
            </a:stretch>
          </p:blipFill>
          <p:spPr>
            <a:xfrm>
              <a:off x="820067" y="2575774"/>
              <a:ext cx="1532396" cy="556281"/>
            </a:xfrm>
            <a:prstGeom prst="rect">
              <a:avLst/>
            </a:prstGeom>
          </p:spPr>
        </p:pic>
        <p:pic>
          <p:nvPicPr>
            <p:cNvPr id="37" name="Picture 36">
              <a:extLst>
                <a:ext uri="{FF2B5EF4-FFF2-40B4-BE49-F238E27FC236}">
                  <a16:creationId xmlns:a16="http://schemas.microsoft.com/office/drawing/2014/main" id="{5C5CFF78-19B6-7245-8E33-8C73ED267D82}"/>
                </a:ext>
              </a:extLst>
            </p:cNvPr>
            <p:cNvPicPr>
              <a:picLocks noChangeAspect="1"/>
            </p:cNvPicPr>
            <p:nvPr/>
          </p:nvPicPr>
          <p:blipFill>
            <a:blip r:embed="rId9"/>
            <a:stretch>
              <a:fillRect/>
            </a:stretch>
          </p:blipFill>
          <p:spPr>
            <a:xfrm>
              <a:off x="2158080" y="4145153"/>
              <a:ext cx="457200" cy="292100"/>
            </a:xfrm>
            <a:prstGeom prst="rect">
              <a:avLst/>
            </a:prstGeom>
          </p:spPr>
        </p:pic>
        <p:pic>
          <p:nvPicPr>
            <p:cNvPr id="38" name="Picture 37">
              <a:extLst>
                <a:ext uri="{FF2B5EF4-FFF2-40B4-BE49-F238E27FC236}">
                  <a16:creationId xmlns:a16="http://schemas.microsoft.com/office/drawing/2014/main" id="{ADF358A8-EA40-B748-B5CE-FAFD0A0C2DB6}"/>
                </a:ext>
              </a:extLst>
            </p:cNvPr>
            <p:cNvPicPr>
              <a:picLocks noChangeAspect="1"/>
            </p:cNvPicPr>
            <p:nvPr/>
          </p:nvPicPr>
          <p:blipFill>
            <a:blip r:embed="rId6"/>
            <a:stretch>
              <a:fillRect/>
            </a:stretch>
          </p:blipFill>
          <p:spPr>
            <a:xfrm>
              <a:off x="2735945" y="5039076"/>
              <a:ext cx="254000" cy="228600"/>
            </a:xfrm>
            <a:prstGeom prst="rect">
              <a:avLst/>
            </a:prstGeom>
          </p:spPr>
        </p:pic>
      </p:grpSp>
    </p:spTree>
    <p:extLst>
      <p:ext uri="{BB962C8B-B14F-4D97-AF65-F5344CB8AC3E}">
        <p14:creationId xmlns:p14="http://schemas.microsoft.com/office/powerpoint/2010/main" val="3815552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35D471-E48E-B64A-8E81-574DFD4C5B69}"/>
              </a:ext>
            </a:extLst>
          </p:cNvPr>
          <p:cNvSpPr>
            <a:spLocks noGrp="1"/>
          </p:cNvSpPr>
          <p:nvPr>
            <p:ph type="body" sz="quarter" idx="10"/>
          </p:nvPr>
        </p:nvSpPr>
        <p:spPr/>
        <p:txBody>
          <a:bodyPr>
            <a:normAutofit fontScale="77500" lnSpcReduction="20000"/>
          </a:bodyPr>
          <a:lstStyle/>
          <a:p>
            <a:r>
              <a:rPr lang="en-US" dirty="0"/>
              <a:t>Learning to make decisions by optimization</a:t>
            </a:r>
          </a:p>
        </p:txBody>
      </p:sp>
      <p:sp>
        <p:nvSpPr>
          <p:cNvPr id="4" name="Text Placeholder 3">
            <a:extLst>
              <a:ext uri="{FF2B5EF4-FFF2-40B4-BE49-F238E27FC236}">
                <a16:creationId xmlns:a16="http://schemas.microsoft.com/office/drawing/2014/main" id="{65FE965E-5737-944F-B7E3-3E0BD147749D}"/>
              </a:ext>
            </a:extLst>
          </p:cNvPr>
          <p:cNvSpPr>
            <a:spLocks noGrp="1"/>
          </p:cNvSpPr>
          <p:nvPr>
            <p:ph type="body" sz="quarter" idx="12"/>
          </p:nvPr>
        </p:nvSpPr>
        <p:spPr>
          <a:xfrm>
            <a:off x="115747" y="1173744"/>
            <a:ext cx="8786238" cy="834152"/>
          </a:xfrm>
        </p:spPr>
        <p:txBody>
          <a:bodyPr/>
          <a:lstStyle/>
          <a:p>
            <a:r>
              <a:rPr lang="en-US" sz="2800" i="1" dirty="0"/>
              <a:t>A </a:t>
            </a:r>
            <a:r>
              <a:rPr lang="en-US" sz="2800" dirty="0"/>
              <a:t>“rational” human minimizes its cost </a:t>
            </a:r>
            <a:r>
              <a:rPr lang="en-US" sz="2800" b="1" i="1" dirty="0" err="1"/>
              <a:t>c</a:t>
            </a:r>
            <a:r>
              <a:rPr lang="en-US" sz="2800" b="1" i="1" baseline="-25000" dirty="0" err="1"/>
              <a:t>H</a:t>
            </a:r>
            <a:r>
              <a:rPr lang="en-US" sz="2800" b="1" i="1" dirty="0"/>
              <a:t>(u)</a:t>
            </a:r>
            <a:r>
              <a:rPr lang="en-US" sz="2800" i="1" dirty="0"/>
              <a:t> </a:t>
            </a:r>
            <a:r>
              <a:rPr lang="en-US" sz="2800" dirty="0"/>
              <a:t>by descending its steepest gradient, </a:t>
            </a:r>
            <a:r>
              <a:rPr lang="en-US" sz="2800" b="1" i="1" dirty="0" err="1"/>
              <a:t>D</a:t>
            </a:r>
            <a:r>
              <a:rPr lang="en-US" sz="2800" b="1" i="1" baseline="-25000" dirty="0" err="1"/>
              <a:t>H</a:t>
            </a:r>
            <a:r>
              <a:rPr lang="en-US" sz="2800" b="1" i="1" dirty="0" err="1"/>
              <a:t>c</a:t>
            </a:r>
            <a:r>
              <a:rPr lang="en-US" sz="2800" b="1" i="1" baseline="-25000" dirty="0" err="1"/>
              <a:t>H</a:t>
            </a:r>
            <a:r>
              <a:rPr lang="en-US" sz="2800" b="1" i="1" dirty="0"/>
              <a:t>(u).</a:t>
            </a:r>
          </a:p>
        </p:txBody>
      </p:sp>
      <p:pic>
        <p:nvPicPr>
          <p:cNvPr id="33" name="Picture 32">
            <a:extLst>
              <a:ext uri="{FF2B5EF4-FFF2-40B4-BE49-F238E27FC236}">
                <a16:creationId xmlns:a16="http://schemas.microsoft.com/office/drawing/2014/main" id="{72A5BC2C-53B2-2449-8B9A-044BCD13CD1E}"/>
              </a:ext>
            </a:extLst>
          </p:cNvPr>
          <p:cNvPicPr>
            <a:picLocks noChangeAspect="1"/>
          </p:cNvPicPr>
          <p:nvPr/>
        </p:nvPicPr>
        <p:blipFill>
          <a:blip r:embed="rId3"/>
          <a:stretch>
            <a:fillRect/>
          </a:stretch>
        </p:blipFill>
        <p:spPr>
          <a:xfrm>
            <a:off x="4750152" y="2135167"/>
            <a:ext cx="3579091" cy="440826"/>
          </a:xfrm>
          <a:prstGeom prst="rect">
            <a:avLst/>
          </a:prstGeom>
        </p:spPr>
      </p:pic>
      <p:pic>
        <p:nvPicPr>
          <p:cNvPr id="34" name="Picture 33">
            <a:extLst>
              <a:ext uri="{FF2B5EF4-FFF2-40B4-BE49-F238E27FC236}">
                <a16:creationId xmlns:a16="http://schemas.microsoft.com/office/drawing/2014/main" id="{1FAE8CCE-7575-1847-89CA-1C96B9212AD8}"/>
              </a:ext>
            </a:extLst>
          </p:cNvPr>
          <p:cNvPicPr>
            <a:picLocks noChangeAspect="1"/>
          </p:cNvPicPr>
          <p:nvPr/>
        </p:nvPicPr>
        <p:blipFill rotWithShape="1">
          <a:blip r:embed="rId4">
            <a:extLst>
              <a:ext uri="{28A0092B-C50C-407E-A947-70E740481C1C}">
                <a14:useLocalDpi xmlns:a14="http://schemas.microsoft.com/office/drawing/2010/main" val="0"/>
              </a:ext>
            </a:extLst>
          </a:blip>
          <a:srcRect t="30648" r="71309"/>
          <a:stretch/>
        </p:blipFill>
        <p:spPr>
          <a:xfrm>
            <a:off x="199104" y="4673532"/>
            <a:ext cx="1873141" cy="2141739"/>
          </a:xfrm>
          <a:prstGeom prst="rect">
            <a:avLst/>
          </a:prstGeom>
          <a:effectLst>
            <a:glow rad="431800">
              <a:schemeClr val="bg1">
                <a:lumMod val="50000"/>
                <a:alpha val="67000"/>
              </a:schemeClr>
            </a:glow>
          </a:effectLst>
        </p:spPr>
      </p:pic>
      <p:sp>
        <p:nvSpPr>
          <p:cNvPr id="35" name="Cloud Callout 54">
            <a:extLst>
              <a:ext uri="{FF2B5EF4-FFF2-40B4-BE49-F238E27FC236}">
                <a16:creationId xmlns:a16="http://schemas.microsoft.com/office/drawing/2014/main" id="{B88E19F5-D89C-1441-85B2-DF4AA704CE09}"/>
              </a:ext>
            </a:extLst>
          </p:cNvPr>
          <p:cNvSpPr>
            <a:spLocks noChangeArrowheads="1"/>
          </p:cNvSpPr>
          <p:nvPr/>
        </p:nvSpPr>
        <p:spPr bwMode="auto">
          <a:xfrm flipH="1" flipV="1">
            <a:off x="198314" y="3356787"/>
            <a:ext cx="1709306" cy="1404008"/>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pic>
        <p:nvPicPr>
          <p:cNvPr id="36" name="Picture 35">
            <a:extLst>
              <a:ext uri="{FF2B5EF4-FFF2-40B4-BE49-F238E27FC236}">
                <a16:creationId xmlns:a16="http://schemas.microsoft.com/office/drawing/2014/main" id="{CC7F0E79-B928-D948-A265-BBF89BDC997E}"/>
              </a:ext>
            </a:extLst>
          </p:cNvPr>
          <p:cNvPicPr>
            <a:picLocks noChangeAspect="1"/>
          </p:cNvPicPr>
          <p:nvPr/>
        </p:nvPicPr>
        <p:blipFill>
          <a:blip r:embed="rId5"/>
          <a:stretch>
            <a:fillRect/>
          </a:stretch>
        </p:blipFill>
        <p:spPr>
          <a:xfrm>
            <a:off x="539898" y="3727099"/>
            <a:ext cx="1116275" cy="405223"/>
          </a:xfrm>
          <a:prstGeom prst="rect">
            <a:avLst/>
          </a:prstGeom>
        </p:spPr>
      </p:pic>
    </p:spTree>
    <p:extLst>
      <p:ext uri="{BB962C8B-B14F-4D97-AF65-F5344CB8AC3E}">
        <p14:creationId xmlns:p14="http://schemas.microsoft.com/office/powerpoint/2010/main" val="33638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35D471-E48E-B64A-8E81-574DFD4C5B69}"/>
              </a:ext>
            </a:extLst>
          </p:cNvPr>
          <p:cNvSpPr>
            <a:spLocks noGrp="1"/>
          </p:cNvSpPr>
          <p:nvPr>
            <p:ph type="body" sz="quarter" idx="10"/>
          </p:nvPr>
        </p:nvSpPr>
        <p:spPr/>
        <p:txBody>
          <a:bodyPr>
            <a:normAutofit fontScale="77500" lnSpcReduction="20000"/>
          </a:bodyPr>
          <a:lstStyle/>
          <a:p>
            <a:r>
              <a:rPr lang="en-US" dirty="0"/>
              <a:t>Learning to make decisions by optimization</a:t>
            </a:r>
          </a:p>
        </p:txBody>
      </p:sp>
      <p:sp>
        <p:nvSpPr>
          <p:cNvPr id="4" name="Text Placeholder 3">
            <a:extLst>
              <a:ext uri="{FF2B5EF4-FFF2-40B4-BE49-F238E27FC236}">
                <a16:creationId xmlns:a16="http://schemas.microsoft.com/office/drawing/2014/main" id="{65FE965E-5737-944F-B7E3-3E0BD147749D}"/>
              </a:ext>
            </a:extLst>
          </p:cNvPr>
          <p:cNvSpPr>
            <a:spLocks noGrp="1"/>
          </p:cNvSpPr>
          <p:nvPr>
            <p:ph type="body" sz="quarter" idx="12"/>
          </p:nvPr>
        </p:nvSpPr>
        <p:spPr>
          <a:xfrm>
            <a:off x="115747" y="1173744"/>
            <a:ext cx="8786238" cy="834152"/>
          </a:xfrm>
        </p:spPr>
        <p:txBody>
          <a:bodyPr/>
          <a:lstStyle/>
          <a:p>
            <a:r>
              <a:rPr lang="en-US" sz="2800" i="1" dirty="0"/>
              <a:t>A </a:t>
            </a:r>
            <a:r>
              <a:rPr lang="en-US" sz="2800" dirty="0"/>
              <a:t>“rational” human minimizes its cost </a:t>
            </a:r>
            <a:r>
              <a:rPr lang="en-US" sz="2800" b="1" i="1" dirty="0" err="1"/>
              <a:t>c</a:t>
            </a:r>
            <a:r>
              <a:rPr lang="en-US" sz="2800" b="1" i="1" baseline="-25000" dirty="0" err="1"/>
              <a:t>H</a:t>
            </a:r>
            <a:r>
              <a:rPr lang="en-US" sz="2800" b="1" i="1" dirty="0"/>
              <a:t>(u)</a:t>
            </a:r>
            <a:r>
              <a:rPr lang="en-US" sz="2800" i="1" dirty="0"/>
              <a:t> </a:t>
            </a:r>
            <a:r>
              <a:rPr lang="en-US" sz="2800" dirty="0"/>
              <a:t>by descending its steepest gradient, </a:t>
            </a:r>
            <a:r>
              <a:rPr lang="en-US" sz="2800" b="1" i="1" dirty="0" err="1"/>
              <a:t>D</a:t>
            </a:r>
            <a:r>
              <a:rPr lang="en-US" sz="2800" b="1" i="1" baseline="-25000" dirty="0" err="1"/>
              <a:t>H</a:t>
            </a:r>
            <a:r>
              <a:rPr lang="en-US" sz="2800" b="1" i="1" dirty="0" err="1"/>
              <a:t>c</a:t>
            </a:r>
            <a:r>
              <a:rPr lang="en-US" sz="2800" b="1" i="1" baseline="-25000" dirty="0" err="1"/>
              <a:t>H</a:t>
            </a:r>
            <a:r>
              <a:rPr lang="en-US" sz="2800" b="1" i="1" dirty="0"/>
              <a:t>(u).</a:t>
            </a:r>
          </a:p>
        </p:txBody>
      </p:sp>
      <p:pic>
        <p:nvPicPr>
          <p:cNvPr id="33" name="Picture 32">
            <a:extLst>
              <a:ext uri="{FF2B5EF4-FFF2-40B4-BE49-F238E27FC236}">
                <a16:creationId xmlns:a16="http://schemas.microsoft.com/office/drawing/2014/main" id="{72A5BC2C-53B2-2449-8B9A-044BCD13CD1E}"/>
              </a:ext>
            </a:extLst>
          </p:cNvPr>
          <p:cNvPicPr>
            <a:picLocks noChangeAspect="1"/>
          </p:cNvPicPr>
          <p:nvPr/>
        </p:nvPicPr>
        <p:blipFill>
          <a:blip r:embed="rId3"/>
          <a:stretch>
            <a:fillRect/>
          </a:stretch>
        </p:blipFill>
        <p:spPr>
          <a:xfrm>
            <a:off x="4750152" y="2135167"/>
            <a:ext cx="3579091" cy="440826"/>
          </a:xfrm>
          <a:prstGeom prst="rect">
            <a:avLst/>
          </a:prstGeom>
        </p:spPr>
      </p:pic>
      <p:pic>
        <p:nvPicPr>
          <p:cNvPr id="34" name="Picture 33">
            <a:extLst>
              <a:ext uri="{FF2B5EF4-FFF2-40B4-BE49-F238E27FC236}">
                <a16:creationId xmlns:a16="http://schemas.microsoft.com/office/drawing/2014/main" id="{1FAE8CCE-7575-1847-89CA-1C96B9212AD8}"/>
              </a:ext>
            </a:extLst>
          </p:cNvPr>
          <p:cNvPicPr>
            <a:picLocks noChangeAspect="1"/>
          </p:cNvPicPr>
          <p:nvPr/>
        </p:nvPicPr>
        <p:blipFill rotWithShape="1">
          <a:blip r:embed="rId4">
            <a:extLst>
              <a:ext uri="{28A0092B-C50C-407E-A947-70E740481C1C}">
                <a14:useLocalDpi xmlns:a14="http://schemas.microsoft.com/office/drawing/2010/main" val="0"/>
              </a:ext>
            </a:extLst>
          </a:blip>
          <a:srcRect t="30648" r="71309"/>
          <a:stretch/>
        </p:blipFill>
        <p:spPr>
          <a:xfrm>
            <a:off x="199104" y="4673532"/>
            <a:ext cx="1873141" cy="2141739"/>
          </a:xfrm>
          <a:prstGeom prst="rect">
            <a:avLst/>
          </a:prstGeom>
          <a:effectLst>
            <a:glow rad="431800">
              <a:schemeClr val="bg1">
                <a:lumMod val="50000"/>
                <a:alpha val="67000"/>
              </a:schemeClr>
            </a:glow>
          </a:effectLst>
        </p:spPr>
      </p:pic>
      <p:sp>
        <p:nvSpPr>
          <p:cNvPr id="35" name="Cloud Callout 54">
            <a:extLst>
              <a:ext uri="{FF2B5EF4-FFF2-40B4-BE49-F238E27FC236}">
                <a16:creationId xmlns:a16="http://schemas.microsoft.com/office/drawing/2014/main" id="{B88E19F5-D89C-1441-85B2-DF4AA704CE09}"/>
              </a:ext>
            </a:extLst>
          </p:cNvPr>
          <p:cNvSpPr>
            <a:spLocks noChangeArrowheads="1"/>
          </p:cNvSpPr>
          <p:nvPr/>
        </p:nvSpPr>
        <p:spPr bwMode="auto">
          <a:xfrm flipH="1" flipV="1">
            <a:off x="198314" y="3356787"/>
            <a:ext cx="1709306" cy="1404008"/>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pic>
        <p:nvPicPr>
          <p:cNvPr id="36" name="Picture 35">
            <a:extLst>
              <a:ext uri="{FF2B5EF4-FFF2-40B4-BE49-F238E27FC236}">
                <a16:creationId xmlns:a16="http://schemas.microsoft.com/office/drawing/2014/main" id="{CC7F0E79-B928-D948-A265-BBF89BDC997E}"/>
              </a:ext>
            </a:extLst>
          </p:cNvPr>
          <p:cNvPicPr>
            <a:picLocks noChangeAspect="1"/>
          </p:cNvPicPr>
          <p:nvPr/>
        </p:nvPicPr>
        <p:blipFill>
          <a:blip r:embed="rId5"/>
          <a:stretch>
            <a:fillRect/>
          </a:stretch>
        </p:blipFill>
        <p:spPr>
          <a:xfrm>
            <a:off x="539898" y="3727099"/>
            <a:ext cx="1116275" cy="405223"/>
          </a:xfrm>
          <a:prstGeom prst="rect">
            <a:avLst/>
          </a:prstGeom>
        </p:spPr>
      </p:pic>
      <p:pic>
        <p:nvPicPr>
          <p:cNvPr id="5" name="Picture 4">
            <a:extLst>
              <a:ext uri="{FF2B5EF4-FFF2-40B4-BE49-F238E27FC236}">
                <a16:creationId xmlns:a16="http://schemas.microsoft.com/office/drawing/2014/main" id="{5E40E714-09CF-DA42-B9F4-076010F83F92}"/>
              </a:ext>
            </a:extLst>
          </p:cNvPr>
          <p:cNvPicPr>
            <a:picLocks noChangeAspect="1"/>
          </p:cNvPicPr>
          <p:nvPr/>
        </p:nvPicPr>
        <p:blipFill>
          <a:blip r:embed="rId6"/>
          <a:stretch>
            <a:fillRect/>
          </a:stretch>
        </p:blipFill>
        <p:spPr>
          <a:xfrm>
            <a:off x="2061350" y="3663201"/>
            <a:ext cx="7082650" cy="3194799"/>
          </a:xfrm>
          <a:prstGeom prst="rect">
            <a:avLst/>
          </a:prstGeom>
        </p:spPr>
      </p:pic>
    </p:spTree>
    <p:extLst>
      <p:ext uri="{BB962C8B-B14F-4D97-AF65-F5344CB8AC3E}">
        <p14:creationId xmlns:p14="http://schemas.microsoft.com/office/powerpoint/2010/main" val="96782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CF00D2D-8A15-B442-9ABD-9BFF4B18EFDB}"/>
              </a:ext>
            </a:extLst>
          </p:cNvPr>
          <p:cNvGrpSpPr/>
          <p:nvPr/>
        </p:nvGrpSpPr>
        <p:grpSpPr>
          <a:xfrm>
            <a:off x="873480" y="4139925"/>
            <a:ext cx="1770556" cy="2340776"/>
            <a:chOff x="1022342" y="4025892"/>
            <a:chExt cx="1770556" cy="2340776"/>
          </a:xfrm>
        </p:grpSpPr>
        <p:grpSp>
          <p:nvGrpSpPr>
            <p:cNvPr id="16" name="Group 15">
              <a:extLst>
                <a:ext uri="{FF2B5EF4-FFF2-40B4-BE49-F238E27FC236}">
                  <a16:creationId xmlns:a16="http://schemas.microsoft.com/office/drawing/2014/main" id="{80F3690C-4167-2743-BC26-96EB9EB5E721}"/>
                </a:ext>
              </a:extLst>
            </p:cNvPr>
            <p:cNvGrpSpPr/>
            <p:nvPr/>
          </p:nvGrpSpPr>
          <p:grpSpPr>
            <a:xfrm>
              <a:off x="1199352" y="4025892"/>
              <a:ext cx="1416536" cy="1201397"/>
              <a:chOff x="1199352" y="4025892"/>
              <a:chExt cx="1416536" cy="1201397"/>
            </a:xfrm>
          </p:grpSpPr>
          <p:sp>
            <p:nvSpPr>
              <p:cNvPr id="14" name="Cloud Callout 54">
                <a:extLst>
                  <a:ext uri="{FF2B5EF4-FFF2-40B4-BE49-F238E27FC236}">
                    <a16:creationId xmlns:a16="http://schemas.microsoft.com/office/drawing/2014/main" id="{DDAFBDAC-9B4C-414C-A9D5-D8BCEBE9123E}"/>
                  </a:ext>
                </a:extLst>
              </p:cNvPr>
              <p:cNvSpPr>
                <a:spLocks noChangeArrowheads="1"/>
              </p:cNvSpPr>
              <p:nvPr/>
            </p:nvSpPr>
            <p:spPr bwMode="auto">
              <a:xfrm flipH="1" flipV="1">
                <a:off x="1199352" y="4025892"/>
                <a:ext cx="1416536" cy="1201397"/>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pic>
            <p:nvPicPr>
              <p:cNvPr id="15" name="Picture 14">
                <a:extLst>
                  <a:ext uri="{FF2B5EF4-FFF2-40B4-BE49-F238E27FC236}">
                    <a16:creationId xmlns:a16="http://schemas.microsoft.com/office/drawing/2014/main" id="{92DE7E0A-A098-F14B-AA90-EA1B3178C381}"/>
                  </a:ext>
                </a:extLst>
              </p:cNvPr>
              <p:cNvPicPr>
                <a:picLocks noChangeAspect="1"/>
              </p:cNvPicPr>
              <p:nvPr/>
            </p:nvPicPr>
            <p:blipFill>
              <a:blip r:embed="rId3"/>
              <a:stretch>
                <a:fillRect/>
              </a:stretch>
            </p:blipFill>
            <p:spPr>
              <a:xfrm>
                <a:off x="1427540" y="4315451"/>
                <a:ext cx="1025509" cy="362347"/>
              </a:xfrm>
              <a:prstGeom prst="rect">
                <a:avLst/>
              </a:prstGeom>
            </p:spPr>
          </p:pic>
        </p:grpSp>
        <p:pic>
          <p:nvPicPr>
            <p:cNvPr id="13" name="Picture 12">
              <a:extLst>
                <a:ext uri="{FF2B5EF4-FFF2-40B4-BE49-F238E27FC236}">
                  <a16:creationId xmlns:a16="http://schemas.microsoft.com/office/drawing/2014/main" id="{197FBA09-2F3C-104D-BF30-C043FF6F258E}"/>
                </a:ext>
              </a:extLst>
            </p:cNvPr>
            <p:cNvPicPr>
              <a:picLocks noChangeAspect="1"/>
            </p:cNvPicPr>
            <p:nvPr/>
          </p:nvPicPr>
          <p:blipFill rotWithShape="1">
            <a:blip r:embed="rId4">
              <a:extLst>
                <a:ext uri="{28A0092B-C50C-407E-A947-70E740481C1C}">
                  <a14:useLocalDpi xmlns:a14="http://schemas.microsoft.com/office/drawing/2010/main" val="0"/>
                </a:ext>
              </a:extLst>
            </a:blip>
            <a:srcRect l="62787" t="66490" r="15495"/>
            <a:stretch/>
          </p:blipFill>
          <p:spPr>
            <a:xfrm flipH="1">
              <a:off x="1022342" y="5170329"/>
              <a:ext cx="1770556" cy="1196339"/>
            </a:xfrm>
            <a:prstGeom prst="rect">
              <a:avLst/>
            </a:prstGeom>
          </p:spPr>
        </p:pic>
      </p:grpSp>
      <p:sp>
        <p:nvSpPr>
          <p:cNvPr id="2" name="Text Placeholder 1">
            <a:extLst>
              <a:ext uri="{FF2B5EF4-FFF2-40B4-BE49-F238E27FC236}">
                <a16:creationId xmlns:a16="http://schemas.microsoft.com/office/drawing/2014/main" id="{CB619720-7D33-094E-A7DA-2363F5AF0561}"/>
              </a:ext>
            </a:extLst>
          </p:cNvPr>
          <p:cNvSpPr>
            <a:spLocks noGrp="1"/>
          </p:cNvSpPr>
          <p:nvPr>
            <p:ph type="body" sz="quarter" idx="10"/>
          </p:nvPr>
        </p:nvSpPr>
        <p:spPr/>
        <p:txBody>
          <a:bodyPr>
            <a:normAutofit fontScale="85000" lnSpcReduction="10000"/>
          </a:bodyPr>
          <a:lstStyle/>
          <a:p>
            <a:r>
              <a:rPr lang="en-US" dirty="0"/>
              <a:t>Learning as a team: coupled optimization</a:t>
            </a:r>
          </a:p>
        </p:txBody>
      </p:sp>
      <p:sp>
        <p:nvSpPr>
          <p:cNvPr id="4" name="Text Placeholder 3">
            <a:extLst>
              <a:ext uri="{FF2B5EF4-FFF2-40B4-BE49-F238E27FC236}">
                <a16:creationId xmlns:a16="http://schemas.microsoft.com/office/drawing/2014/main" id="{F86F4256-69AA-B64C-B76E-2FA4290150D5}"/>
              </a:ext>
            </a:extLst>
          </p:cNvPr>
          <p:cNvSpPr>
            <a:spLocks noGrp="1"/>
          </p:cNvSpPr>
          <p:nvPr>
            <p:ph type="body" sz="quarter" idx="12"/>
          </p:nvPr>
        </p:nvSpPr>
        <p:spPr>
          <a:xfrm>
            <a:off x="415637" y="1194792"/>
            <a:ext cx="8312727" cy="547269"/>
          </a:xfrm>
        </p:spPr>
        <p:txBody>
          <a:bodyPr/>
          <a:lstStyle/>
          <a:p>
            <a:r>
              <a:rPr lang="en-US" sz="2800" dirty="0"/>
              <a:t>A group of optimization agents minimize their </a:t>
            </a:r>
            <a:r>
              <a:rPr lang="en-US" sz="2800" i="1" dirty="0"/>
              <a:t>own</a:t>
            </a:r>
            <a:r>
              <a:rPr lang="en-US" sz="2800" dirty="0"/>
              <a:t> cost with respect to their </a:t>
            </a:r>
            <a:r>
              <a:rPr lang="en-US" sz="2800" i="1" dirty="0"/>
              <a:t>own</a:t>
            </a:r>
            <a:r>
              <a:rPr lang="en-US" sz="2800" dirty="0"/>
              <a:t> action </a:t>
            </a:r>
          </a:p>
        </p:txBody>
      </p:sp>
      <p:pic>
        <p:nvPicPr>
          <p:cNvPr id="7" name="Picture 6">
            <a:extLst>
              <a:ext uri="{FF2B5EF4-FFF2-40B4-BE49-F238E27FC236}">
                <a16:creationId xmlns:a16="http://schemas.microsoft.com/office/drawing/2014/main" id="{EDFC5979-D5D5-994D-8440-CDD4FE4DE878}"/>
              </a:ext>
            </a:extLst>
          </p:cNvPr>
          <p:cNvPicPr>
            <a:picLocks noChangeAspect="1"/>
          </p:cNvPicPr>
          <p:nvPr/>
        </p:nvPicPr>
        <p:blipFill>
          <a:blip r:embed="rId5"/>
          <a:stretch>
            <a:fillRect/>
          </a:stretch>
        </p:blipFill>
        <p:spPr>
          <a:xfrm>
            <a:off x="5084432" y="2223473"/>
            <a:ext cx="3736529" cy="1028595"/>
          </a:xfrm>
          <a:prstGeom prst="rect">
            <a:avLst/>
          </a:prstGeom>
        </p:spPr>
      </p:pic>
      <p:pic>
        <p:nvPicPr>
          <p:cNvPr id="8" name="Picture 7">
            <a:extLst>
              <a:ext uri="{FF2B5EF4-FFF2-40B4-BE49-F238E27FC236}">
                <a16:creationId xmlns:a16="http://schemas.microsoft.com/office/drawing/2014/main" id="{8C5BD758-01B6-A745-BB79-DEAF4FA6DF4D}"/>
              </a:ext>
            </a:extLst>
          </p:cNvPr>
          <p:cNvPicPr>
            <a:picLocks noChangeAspect="1"/>
          </p:cNvPicPr>
          <p:nvPr/>
        </p:nvPicPr>
        <p:blipFill>
          <a:blip r:embed="rId6"/>
          <a:stretch>
            <a:fillRect/>
          </a:stretch>
        </p:blipFill>
        <p:spPr>
          <a:xfrm>
            <a:off x="404192" y="2737771"/>
            <a:ext cx="2046695" cy="377851"/>
          </a:xfrm>
          <a:prstGeom prst="rect">
            <a:avLst/>
          </a:prstGeom>
        </p:spPr>
      </p:pic>
      <p:pic>
        <p:nvPicPr>
          <p:cNvPr id="10" name="Picture 9">
            <a:extLst>
              <a:ext uri="{FF2B5EF4-FFF2-40B4-BE49-F238E27FC236}">
                <a16:creationId xmlns:a16="http://schemas.microsoft.com/office/drawing/2014/main" id="{A60FA71B-813A-8748-8181-E440A5781D7B}"/>
              </a:ext>
            </a:extLst>
          </p:cNvPr>
          <p:cNvPicPr>
            <a:picLocks noChangeAspect="1"/>
          </p:cNvPicPr>
          <p:nvPr/>
        </p:nvPicPr>
        <p:blipFill rotWithShape="1">
          <a:blip r:embed="rId4">
            <a:extLst>
              <a:ext uri="{28A0092B-C50C-407E-A947-70E740481C1C}">
                <a14:useLocalDpi xmlns:a14="http://schemas.microsoft.com/office/drawing/2010/main" val="0"/>
              </a:ext>
            </a:extLst>
          </a:blip>
          <a:srcRect t="30648" r="71309"/>
          <a:stretch/>
        </p:blipFill>
        <p:spPr>
          <a:xfrm>
            <a:off x="0" y="4724691"/>
            <a:ext cx="1873141" cy="2141739"/>
          </a:xfrm>
          <a:prstGeom prst="rect">
            <a:avLst/>
          </a:prstGeom>
          <a:effectLst>
            <a:glow rad="431800">
              <a:schemeClr val="bg1">
                <a:lumMod val="50000"/>
                <a:alpha val="67000"/>
              </a:schemeClr>
            </a:glow>
          </a:effectLst>
        </p:spPr>
      </p:pic>
      <p:sp>
        <p:nvSpPr>
          <p:cNvPr id="11" name="Cloud Callout 54">
            <a:extLst>
              <a:ext uri="{FF2B5EF4-FFF2-40B4-BE49-F238E27FC236}">
                <a16:creationId xmlns:a16="http://schemas.microsoft.com/office/drawing/2014/main" id="{C7DE6911-0B88-7948-B521-3D387774224D}"/>
              </a:ext>
            </a:extLst>
          </p:cNvPr>
          <p:cNvSpPr>
            <a:spLocks noChangeArrowheads="1"/>
          </p:cNvSpPr>
          <p:nvPr/>
        </p:nvSpPr>
        <p:spPr bwMode="auto">
          <a:xfrm flipH="1" flipV="1">
            <a:off x="198314" y="3356787"/>
            <a:ext cx="1709306" cy="1404008"/>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pic>
        <p:nvPicPr>
          <p:cNvPr id="12" name="Picture 11">
            <a:extLst>
              <a:ext uri="{FF2B5EF4-FFF2-40B4-BE49-F238E27FC236}">
                <a16:creationId xmlns:a16="http://schemas.microsoft.com/office/drawing/2014/main" id="{A38C5FD9-7DDF-454B-85EF-4391D8393D2D}"/>
              </a:ext>
            </a:extLst>
          </p:cNvPr>
          <p:cNvPicPr>
            <a:picLocks noChangeAspect="1"/>
          </p:cNvPicPr>
          <p:nvPr/>
        </p:nvPicPr>
        <p:blipFill>
          <a:blip r:embed="rId7"/>
          <a:stretch>
            <a:fillRect/>
          </a:stretch>
        </p:blipFill>
        <p:spPr>
          <a:xfrm>
            <a:off x="539898" y="3727099"/>
            <a:ext cx="1116275" cy="405223"/>
          </a:xfrm>
          <a:prstGeom prst="rect">
            <a:avLst/>
          </a:prstGeom>
        </p:spPr>
      </p:pic>
      <p:sp>
        <p:nvSpPr>
          <p:cNvPr id="3" name="Rectangle 2">
            <a:extLst>
              <a:ext uri="{FF2B5EF4-FFF2-40B4-BE49-F238E27FC236}">
                <a16:creationId xmlns:a16="http://schemas.microsoft.com/office/drawing/2014/main" id="{ACC214D6-F2CB-E248-B2EF-C668C85B83CB}"/>
              </a:ext>
            </a:extLst>
          </p:cNvPr>
          <p:cNvSpPr/>
          <p:nvPr/>
        </p:nvSpPr>
        <p:spPr>
          <a:xfrm>
            <a:off x="4494508" y="2737771"/>
            <a:ext cx="4541004" cy="749348"/>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77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CF00D2D-8A15-B442-9ABD-9BFF4B18EFDB}"/>
              </a:ext>
            </a:extLst>
          </p:cNvPr>
          <p:cNvGrpSpPr/>
          <p:nvPr/>
        </p:nvGrpSpPr>
        <p:grpSpPr>
          <a:xfrm>
            <a:off x="873480" y="4139925"/>
            <a:ext cx="1770556" cy="2340776"/>
            <a:chOff x="1022342" y="4025892"/>
            <a:chExt cx="1770556" cy="2340776"/>
          </a:xfrm>
        </p:grpSpPr>
        <p:grpSp>
          <p:nvGrpSpPr>
            <p:cNvPr id="16" name="Group 15">
              <a:extLst>
                <a:ext uri="{FF2B5EF4-FFF2-40B4-BE49-F238E27FC236}">
                  <a16:creationId xmlns:a16="http://schemas.microsoft.com/office/drawing/2014/main" id="{80F3690C-4167-2743-BC26-96EB9EB5E721}"/>
                </a:ext>
              </a:extLst>
            </p:cNvPr>
            <p:cNvGrpSpPr/>
            <p:nvPr/>
          </p:nvGrpSpPr>
          <p:grpSpPr>
            <a:xfrm>
              <a:off x="1199352" y="4025892"/>
              <a:ext cx="1416536" cy="1201397"/>
              <a:chOff x="1199352" y="4025892"/>
              <a:chExt cx="1416536" cy="1201397"/>
            </a:xfrm>
          </p:grpSpPr>
          <p:sp>
            <p:nvSpPr>
              <p:cNvPr id="14" name="Cloud Callout 54">
                <a:extLst>
                  <a:ext uri="{FF2B5EF4-FFF2-40B4-BE49-F238E27FC236}">
                    <a16:creationId xmlns:a16="http://schemas.microsoft.com/office/drawing/2014/main" id="{DDAFBDAC-9B4C-414C-A9D5-D8BCEBE9123E}"/>
                  </a:ext>
                </a:extLst>
              </p:cNvPr>
              <p:cNvSpPr>
                <a:spLocks noChangeArrowheads="1"/>
              </p:cNvSpPr>
              <p:nvPr/>
            </p:nvSpPr>
            <p:spPr bwMode="auto">
              <a:xfrm flipH="1" flipV="1">
                <a:off x="1199352" y="4025892"/>
                <a:ext cx="1416536" cy="1201397"/>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pic>
            <p:nvPicPr>
              <p:cNvPr id="15" name="Picture 14">
                <a:extLst>
                  <a:ext uri="{FF2B5EF4-FFF2-40B4-BE49-F238E27FC236}">
                    <a16:creationId xmlns:a16="http://schemas.microsoft.com/office/drawing/2014/main" id="{92DE7E0A-A098-F14B-AA90-EA1B3178C381}"/>
                  </a:ext>
                </a:extLst>
              </p:cNvPr>
              <p:cNvPicPr>
                <a:picLocks noChangeAspect="1"/>
              </p:cNvPicPr>
              <p:nvPr/>
            </p:nvPicPr>
            <p:blipFill>
              <a:blip r:embed="rId3"/>
              <a:stretch>
                <a:fillRect/>
              </a:stretch>
            </p:blipFill>
            <p:spPr>
              <a:xfrm>
                <a:off x="1427540" y="4315451"/>
                <a:ext cx="1025509" cy="362347"/>
              </a:xfrm>
              <a:prstGeom prst="rect">
                <a:avLst/>
              </a:prstGeom>
            </p:spPr>
          </p:pic>
        </p:grpSp>
        <p:pic>
          <p:nvPicPr>
            <p:cNvPr id="13" name="Picture 12">
              <a:extLst>
                <a:ext uri="{FF2B5EF4-FFF2-40B4-BE49-F238E27FC236}">
                  <a16:creationId xmlns:a16="http://schemas.microsoft.com/office/drawing/2014/main" id="{197FBA09-2F3C-104D-BF30-C043FF6F258E}"/>
                </a:ext>
              </a:extLst>
            </p:cNvPr>
            <p:cNvPicPr>
              <a:picLocks noChangeAspect="1"/>
            </p:cNvPicPr>
            <p:nvPr/>
          </p:nvPicPr>
          <p:blipFill rotWithShape="1">
            <a:blip r:embed="rId4">
              <a:extLst>
                <a:ext uri="{28A0092B-C50C-407E-A947-70E740481C1C}">
                  <a14:useLocalDpi xmlns:a14="http://schemas.microsoft.com/office/drawing/2010/main" val="0"/>
                </a:ext>
              </a:extLst>
            </a:blip>
            <a:srcRect l="62787" t="66490" r="15495"/>
            <a:stretch/>
          </p:blipFill>
          <p:spPr>
            <a:xfrm flipH="1">
              <a:off x="1022342" y="5170329"/>
              <a:ext cx="1770556" cy="1196339"/>
            </a:xfrm>
            <a:prstGeom prst="rect">
              <a:avLst/>
            </a:prstGeom>
          </p:spPr>
        </p:pic>
      </p:grpSp>
      <p:sp>
        <p:nvSpPr>
          <p:cNvPr id="2" name="Text Placeholder 1">
            <a:extLst>
              <a:ext uri="{FF2B5EF4-FFF2-40B4-BE49-F238E27FC236}">
                <a16:creationId xmlns:a16="http://schemas.microsoft.com/office/drawing/2014/main" id="{CB619720-7D33-094E-A7DA-2363F5AF0561}"/>
              </a:ext>
            </a:extLst>
          </p:cNvPr>
          <p:cNvSpPr>
            <a:spLocks noGrp="1"/>
          </p:cNvSpPr>
          <p:nvPr>
            <p:ph type="body" sz="quarter" idx="10"/>
          </p:nvPr>
        </p:nvSpPr>
        <p:spPr/>
        <p:txBody>
          <a:bodyPr>
            <a:normAutofit fontScale="85000" lnSpcReduction="10000"/>
          </a:bodyPr>
          <a:lstStyle/>
          <a:p>
            <a:r>
              <a:rPr lang="en-US" dirty="0"/>
              <a:t>Learning as a team: coupled optimization</a:t>
            </a:r>
          </a:p>
        </p:txBody>
      </p:sp>
      <p:sp>
        <p:nvSpPr>
          <p:cNvPr id="4" name="Text Placeholder 3">
            <a:extLst>
              <a:ext uri="{FF2B5EF4-FFF2-40B4-BE49-F238E27FC236}">
                <a16:creationId xmlns:a16="http://schemas.microsoft.com/office/drawing/2014/main" id="{F86F4256-69AA-B64C-B76E-2FA4290150D5}"/>
              </a:ext>
            </a:extLst>
          </p:cNvPr>
          <p:cNvSpPr>
            <a:spLocks noGrp="1"/>
          </p:cNvSpPr>
          <p:nvPr>
            <p:ph type="body" sz="quarter" idx="12"/>
          </p:nvPr>
        </p:nvSpPr>
        <p:spPr>
          <a:xfrm>
            <a:off x="415637" y="1194792"/>
            <a:ext cx="8312727" cy="547269"/>
          </a:xfrm>
        </p:spPr>
        <p:txBody>
          <a:bodyPr/>
          <a:lstStyle/>
          <a:p>
            <a:r>
              <a:rPr lang="en-US" sz="2800" dirty="0"/>
              <a:t>A group of optimization agents minimize their </a:t>
            </a:r>
            <a:r>
              <a:rPr lang="en-US" sz="2800" i="1" dirty="0"/>
              <a:t>own</a:t>
            </a:r>
            <a:r>
              <a:rPr lang="en-US" sz="2800" dirty="0"/>
              <a:t> cost with respect to their </a:t>
            </a:r>
            <a:r>
              <a:rPr lang="en-US" sz="2800" i="1" dirty="0"/>
              <a:t>own</a:t>
            </a:r>
            <a:r>
              <a:rPr lang="en-US" sz="2800" dirty="0"/>
              <a:t> action </a:t>
            </a:r>
          </a:p>
        </p:txBody>
      </p:sp>
      <p:pic>
        <p:nvPicPr>
          <p:cNvPr id="7" name="Picture 6">
            <a:extLst>
              <a:ext uri="{FF2B5EF4-FFF2-40B4-BE49-F238E27FC236}">
                <a16:creationId xmlns:a16="http://schemas.microsoft.com/office/drawing/2014/main" id="{EDFC5979-D5D5-994D-8440-CDD4FE4DE878}"/>
              </a:ext>
            </a:extLst>
          </p:cNvPr>
          <p:cNvPicPr>
            <a:picLocks noChangeAspect="1"/>
          </p:cNvPicPr>
          <p:nvPr/>
        </p:nvPicPr>
        <p:blipFill>
          <a:blip r:embed="rId5"/>
          <a:stretch>
            <a:fillRect/>
          </a:stretch>
        </p:blipFill>
        <p:spPr>
          <a:xfrm>
            <a:off x="5084432" y="2223473"/>
            <a:ext cx="3736529" cy="1028595"/>
          </a:xfrm>
          <a:prstGeom prst="rect">
            <a:avLst/>
          </a:prstGeom>
        </p:spPr>
      </p:pic>
      <p:pic>
        <p:nvPicPr>
          <p:cNvPr id="8" name="Picture 7">
            <a:extLst>
              <a:ext uri="{FF2B5EF4-FFF2-40B4-BE49-F238E27FC236}">
                <a16:creationId xmlns:a16="http://schemas.microsoft.com/office/drawing/2014/main" id="{8C5BD758-01B6-A745-BB79-DEAF4FA6DF4D}"/>
              </a:ext>
            </a:extLst>
          </p:cNvPr>
          <p:cNvPicPr>
            <a:picLocks noChangeAspect="1"/>
          </p:cNvPicPr>
          <p:nvPr/>
        </p:nvPicPr>
        <p:blipFill>
          <a:blip r:embed="rId6"/>
          <a:stretch>
            <a:fillRect/>
          </a:stretch>
        </p:blipFill>
        <p:spPr>
          <a:xfrm>
            <a:off x="404192" y="2737771"/>
            <a:ext cx="2046695" cy="377851"/>
          </a:xfrm>
          <a:prstGeom prst="rect">
            <a:avLst/>
          </a:prstGeom>
        </p:spPr>
      </p:pic>
      <p:pic>
        <p:nvPicPr>
          <p:cNvPr id="10" name="Picture 9">
            <a:extLst>
              <a:ext uri="{FF2B5EF4-FFF2-40B4-BE49-F238E27FC236}">
                <a16:creationId xmlns:a16="http://schemas.microsoft.com/office/drawing/2014/main" id="{A60FA71B-813A-8748-8181-E440A5781D7B}"/>
              </a:ext>
            </a:extLst>
          </p:cNvPr>
          <p:cNvPicPr>
            <a:picLocks noChangeAspect="1"/>
          </p:cNvPicPr>
          <p:nvPr/>
        </p:nvPicPr>
        <p:blipFill rotWithShape="1">
          <a:blip r:embed="rId4">
            <a:extLst>
              <a:ext uri="{28A0092B-C50C-407E-A947-70E740481C1C}">
                <a14:useLocalDpi xmlns:a14="http://schemas.microsoft.com/office/drawing/2010/main" val="0"/>
              </a:ext>
            </a:extLst>
          </a:blip>
          <a:srcRect t="30648" r="71309"/>
          <a:stretch/>
        </p:blipFill>
        <p:spPr>
          <a:xfrm>
            <a:off x="0" y="4724691"/>
            <a:ext cx="1873141" cy="2141739"/>
          </a:xfrm>
          <a:prstGeom prst="rect">
            <a:avLst/>
          </a:prstGeom>
          <a:effectLst>
            <a:glow rad="431800">
              <a:schemeClr val="bg1">
                <a:lumMod val="50000"/>
                <a:alpha val="67000"/>
              </a:schemeClr>
            </a:glow>
          </a:effectLst>
        </p:spPr>
      </p:pic>
      <p:sp>
        <p:nvSpPr>
          <p:cNvPr id="11" name="Cloud Callout 54">
            <a:extLst>
              <a:ext uri="{FF2B5EF4-FFF2-40B4-BE49-F238E27FC236}">
                <a16:creationId xmlns:a16="http://schemas.microsoft.com/office/drawing/2014/main" id="{C7DE6911-0B88-7948-B521-3D387774224D}"/>
              </a:ext>
            </a:extLst>
          </p:cNvPr>
          <p:cNvSpPr>
            <a:spLocks noChangeArrowheads="1"/>
          </p:cNvSpPr>
          <p:nvPr/>
        </p:nvSpPr>
        <p:spPr bwMode="auto">
          <a:xfrm flipH="1" flipV="1">
            <a:off x="198314" y="3356787"/>
            <a:ext cx="1709306" cy="1404008"/>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pic>
        <p:nvPicPr>
          <p:cNvPr id="12" name="Picture 11">
            <a:extLst>
              <a:ext uri="{FF2B5EF4-FFF2-40B4-BE49-F238E27FC236}">
                <a16:creationId xmlns:a16="http://schemas.microsoft.com/office/drawing/2014/main" id="{A38C5FD9-7DDF-454B-85EF-4391D8393D2D}"/>
              </a:ext>
            </a:extLst>
          </p:cNvPr>
          <p:cNvPicPr>
            <a:picLocks noChangeAspect="1"/>
          </p:cNvPicPr>
          <p:nvPr/>
        </p:nvPicPr>
        <p:blipFill>
          <a:blip r:embed="rId7"/>
          <a:stretch>
            <a:fillRect/>
          </a:stretch>
        </p:blipFill>
        <p:spPr>
          <a:xfrm>
            <a:off x="539898" y="3727099"/>
            <a:ext cx="1116275" cy="405223"/>
          </a:xfrm>
          <a:prstGeom prst="rect">
            <a:avLst/>
          </a:prstGeom>
        </p:spPr>
      </p:pic>
      <p:sp>
        <p:nvSpPr>
          <p:cNvPr id="3" name="TextBox 2">
            <a:extLst>
              <a:ext uri="{FF2B5EF4-FFF2-40B4-BE49-F238E27FC236}">
                <a16:creationId xmlns:a16="http://schemas.microsoft.com/office/drawing/2014/main" id="{6872403D-14EB-BB41-A9FC-23157A9B2059}"/>
              </a:ext>
            </a:extLst>
          </p:cNvPr>
          <p:cNvSpPr txBox="1"/>
          <p:nvPr/>
        </p:nvSpPr>
        <p:spPr>
          <a:xfrm>
            <a:off x="2467026" y="3292123"/>
            <a:ext cx="2618509" cy="369332"/>
          </a:xfrm>
          <a:prstGeom prst="rect">
            <a:avLst/>
          </a:prstGeom>
          <a:noFill/>
          <a:ln w="38100" cmpd="thickThin">
            <a:noFill/>
          </a:ln>
        </p:spPr>
        <p:txBody>
          <a:bodyPr wrap="square" rtlCol="0">
            <a:spAutoFit/>
          </a:bodyPr>
          <a:lstStyle/>
          <a:p>
            <a:pPr algn="l"/>
            <a:r>
              <a:rPr lang="en-US" dirty="0">
                <a:solidFill>
                  <a:schemeClr val="tx2"/>
                </a:solidFill>
              </a:rPr>
              <a:t>Stable attractor:</a:t>
            </a:r>
          </a:p>
        </p:txBody>
      </p:sp>
      <p:pic>
        <p:nvPicPr>
          <p:cNvPr id="6" name="Picture 5">
            <a:extLst>
              <a:ext uri="{FF2B5EF4-FFF2-40B4-BE49-F238E27FC236}">
                <a16:creationId xmlns:a16="http://schemas.microsoft.com/office/drawing/2014/main" id="{7FE61AAF-287B-3649-AB76-CA36BA20561E}"/>
              </a:ext>
            </a:extLst>
          </p:cNvPr>
          <p:cNvPicPr>
            <a:picLocks noChangeAspect="1"/>
          </p:cNvPicPr>
          <p:nvPr/>
        </p:nvPicPr>
        <p:blipFill>
          <a:blip r:embed="rId8"/>
          <a:stretch>
            <a:fillRect/>
          </a:stretch>
        </p:blipFill>
        <p:spPr>
          <a:xfrm>
            <a:off x="1997757" y="3612490"/>
            <a:ext cx="7116458" cy="3245510"/>
          </a:xfrm>
          <a:prstGeom prst="rect">
            <a:avLst/>
          </a:prstGeom>
        </p:spPr>
      </p:pic>
    </p:spTree>
    <p:extLst>
      <p:ext uri="{BB962C8B-B14F-4D97-AF65-F5344CB8AC3E}">
        <p14:creationId xmlns:p14="http://schemas.microsoft.com/office/powerpoint/2010/main" val="2703656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776734" y="1857778"/>
            <a:ext cx="6367266" cy="4878067"/>
          </a:xfrm>
          <a:prstGeom prst="rect">
            <a:avLst/>
          </a:prstGeom>
        </p:spPr>
        <p:txBody>
          <a:bodyPr>
            <a:noAutofit/>
          </a:bodyPr>
          <a:lstStyle>
            <a:lvl1pPr marL="0" indent="0" algn="l" defTabSz="457200" rtl="0" eaLnBrk="1" latinLnBrk="0" hangingPunct="1">
              <a:lnSpc>
                <a:spcPct val="100000"/>
              </a:lnSpc>
              <a:spcBef>
                <a:spcPct val="20000"/>
              </a:spcBef>
              <a:buFont typeface="Arial"/>
              <a:buNone/>
              <a:defRPr sz="5000" b="0" i="0" kern="1200" baseline="0">
                <a:solidFill>
                  <a:srgbClr val="E8D3A2"/>
                </a:solidFill>
                <a:latin typeface="Encode Sans Normal Black"/>
                <a:ea typeface="+mn-ea"/>
                <a:cs typeface="Encode Sans Normal Black"/>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3200" dirty="0">
                <a:solidFill>
                  <a:schemeClr val="tx1">
                    <a:lumMod val="50000"/>
                  </a:schemeClr>
                </a:solidFill>
                <a:latin typeface="Calibri" charset="0"/>
                <a:ea typeface="Calibri" charset="0"/>
                <a:cs typeface="Calibri" charset="0"/>
              </a:rPr>
              <a:t>Electrical &amp; Computer Engineering</a:t>
            </a:r>
          </a:p>
          <a:p>
            <a:pPr algn="r">
              <a:spcBef>
                <a:spcPts val="0"/>
              </a:spcBef>
            </a:pPr>
            <a:r>
              <a:rPr lang="en-US" sz="3200" dirty="0">
                <a:solidFill>
                  <a:schemeClr val="tx1">
                    <a:lumMod val="50000"/>
                  </a:schemeClr>
                </a:solidFill>
                <a:latin typeface="Calibri" charset="0"/>
                <a:ea typeface="Calibri" charset="0"/>
                <a:cs typeface="Calibri" charset="0"/>
              </a:rPr>
              <a:t>University of Washington</a:t>
            </a:r>
          </a:p>
          <a:p>
            <a:pPr algn="r">
              <a:spcBef>
                <a:spcPts val="0"/>
              </a:spcBef>
            </a:pPr>
            <a:r>
              <a:rPr lang="en-US" sz="2400" dirty="0">
                <a:solidFill>
                  <a:schemeClr val="tx1">
                    <a:lumMod val="50000"/>
                  </a:schemeClr>
                </a:solidFill>
                <a:latin typeface="Calibri" charset="0"/>
                <a:ea typeface="Calibri" charset="0"/>
                <a:cs typeface="Calibri" charset="0"/>
              </a:rPr>
              <a:t>Seattle, WA USA</a:t>
            </a:r>
          </a:p>
          <a:p>
            <a:pPr algn="r">
              <a:spcBef>
                <a:spcPts val="0"/>
              </a:spcBef>
            </a:pPr>
            <a:endParaRPr lang="en-US" sz="3200" dirty="0">
              <a:solidFill>
                <a:schemeClr val="tx1">
                  <a:lumMod val="50000"/>
                </a:schemeClr>
              </a:solidFill>
              <a:latin typeface="Calibri" charset="0"/>
              <a:ea typeface="Calibri" charset="0"/>
              <a:cs typeface="Calibri" charset="0"/>
            </a:endParaRPr>
          </a:p>
          <a:p>
            <a:pPr algn="r">
              <a:spcBef>
                <a:spcPts val="0"/>
              </a:spcBef>
            </a:pPr>
            <a:endParaRPr lang="en-US" sz="3200" dirty="0">
              <a:solidFill>
                <a:schemeClr val="tx1">
                  <a:lumMod val="50000"/>
                </a:schemeClr>
              </a:solidFill>
              <a:latin typeface="Calibri" charset="0"/>
              <a:ea typeface="Calibri" charset="0"/>
              <a:cs typeface="Calibri" charset="0"/>
            </a:endParaRPr>
          </a:p>
          <a:p>
            <a:pPr algn="r">
              <a:spcBef>
                <a:spcPts val="0"/>
              </a:spcBef>
            </a:pPr>
            <a:endParaRPr lang="en-US" sz="3200" dirty="0">
              <a:solidFill>
                <a:schemeClr val="tx1">
                  <a:lumMod val="50000"/>
                </a:schemeClr>
              </a:solidFill>
              <a:latin typeface="Calibri" charset="0"/>
              <a:ea typeface="Calibri" charset="0"/>
              <a:cs typeface="Calibri" charset="0"/>
            </a:endParaRPr>
          </a:p>
          <a:p>
            <a:pPr algn="r">
              <a:spcBef>
                <a:spcPts val="0"/>
              </a:spcBef>
            </a:pPr>
            <a:endParaRPr lang="en-US" sz="3200" dirty="0">
              <a:solidFill>
                <a:schemeClr val="tx1">
                  <a:lumMod val="50000"/>
                </a:schemeClr>
              </a:solidFill>
              <a:latin typeface="Calibri" charset="0"/>
              <a:ea typeface="Calibri" charset="0"/>
              <a:cs typeface="Calibri" charset="0"/>
            </a:endParaRPr>
          </a:p>
          <a:p>
            <a:pPr algn="r">
              <a:spcBef>
                <a:spcPts val="0"/>
              </a:spcBef>
            </a:pPr>
            <a:endParaRPr lang="en-US" sz="3200" dirty="0">
              <a:solidFill>
                <a:schemeClr val="tx1">
                  <a:lumMod val="50000"/>
                </a:schemeClr>
              </a:solidFill>
              <a:latin typeface="Calibri" charset="0"/>
              <a:ea typeface="Calibri" charset="0"/>
              <a:cs typeface="Calibri" charset="0"/>
            </a:endParaRPr>
          </a:p>
          <a:p>
            <a:pPr lvl="0" algn="r">
              <a:spcBef>
                <a:spcPts val="0"/>
              </a:spcBef>
            </a:pPr>
            <a:r>
              <a:rPr lang="en-US" sz="3200" dirty="0">
                <a:solidFill>
                  <a:srgbClr val="33006F">
                    <a:lumMod val="50000"/>
                  </a:srgbClr>
                </a:solidFill>
                <a:latin typeface="Calibri" charset="0"/>
                <a:ea typeface="Calibri" charset="0"/>
                <a:cs typeface="Calibri" charset="0"/>
              </a:rPr>
              <a:t>AMP Lab</a:t>
            </a:r>
          </a:p>
          <a:p>
            <a:pPr lvl="0" algn="r">
              <a:spcBef>
                <a:spcPts val="0"/>
              </a:spcBef>
            </a:pPr>
            <a:r>
              <a:rPr lang="en-US" sz="2400" dirty="0">
                <a:solidFill>
                  <a:srgbClr val="33006F">
                    <a:lumMod val="50000"/>
                  </a:srgbClr>
                </a:solidFill>
                <a:latin typeface="Calibri" charset="0"/>
                <a:ea typeface="Calibri" charset="0"/>
                <a:cs typeface="Calibri" charset="0"/>
              </a:rPr>
              <a:t>http://</a:t>
            </a:r>
            <a:r>
              <a:rPr lang="en-US" sz="2400" dirty="0" err="1">
                <a:solidFill>
                  <a:srgbClr val="33006F">
                    <a:lumMod val="50000"/>
                  </a:srgbClr>
                </a:solidFill>
                <a:latin typeface="Calibri" charset="0"/>
                <a:ea typeface="Calibri" charset="0"/>
                <a:cs typeface="Calibri" charset="0"/>
              </a:rPr>
              <a:t>depts.washington.edu</a:t>
            </a:r>
            <a:r>
              <a:rPr lang="en-US" sz="2400" dirty="0">
                <a:solidFill>
                  <a:srgbClr val="33006F">
                    <a:lumMod val="50000"/>
                  </a:srgbClr>
                </a:solidFill>
                <a:latin typeface="Calibri" charset="0"/>
                <a:ea typeface="Calibri" charset="0"/>
                <a:cs typeface="Calibri" charset="0"/>
              </a:rPr>
              <a:t>/amplify</a:t>
            </a:r>
          </a:p>
          <a:p>
            <a:pPr algn="r">
              <a:spcBef>
                <a:spcPts val="0"/>
              </a:spcBef>
            </a:pPr>
            <a:endParaRPr lang="en-US" sz="2400" dirty="0">
              <a:solidFill>
                <a:schemeClr val="tx1">
                  <a:lumMod val="50000"/>
                </a:schemeClr>
              </a:solidFill>
              <a:latin typeface="Calibri" charset="0"/>
              <a:ea typeface="Calibri" charset="0"/>
              <a:cs typeface="Calibri" charset="0"/>
            </a:endParaRPr>
          </a:p>
        </p:txBody>
      </p:sp>
      <p:sp>
        <p:nvSpPr>
          <p:cNvPr id="8" name="Text Placeholder 3"/>
          <p:cNvSpPr txBox="1">
            <a:spLocks/>
          </p:cNvSpPr>
          <p:nvPr/>
        </p:nvSpPr>
        <p:spPr>
          <a:xfrm>
            <a:off x="-461213" y="140213"/>
            <a:ext cx="10058400" cy="1717566"/>
          </a:xfrm>
          <a:prstGeom prst="rect">
            <a:avLst/>
          </a:prstGeom>
          <a:solidFill>
            <a:srgbClr val="190037"/>
          </a:solidFill>
          <a:ln w="76200">
            <a:solidFill>
              <a:srgbClr val="E8D3A2">
                <a:lumMod val="50000"/>
              </a:srgbClr>
            </a:solidFill>
          </a:ln>
        </p:spPr>
        <p:txBody>
          <a:bodyPr anchor="ctr">
            <a:noAutofit/>
          </a:bodyPr>
          <a:lstStyle>
            <a:lvl1pPr marL="0" indent="0" algn="ctr" defTabSz="457200" rtl="0" eaLnBrk="1" latinLnBrk="0" hangingPunct="1">
              <a:lnSpc>
                <a:spcPct val="90000"/>
              </a:lnSpc>
              <a:spcBef>
                <a:spcPct val="20000"/>
              </a:spcBef>
              <a:buFont typeface="Arial"/>
              <a:buNone/>
              <a:defRPr sz="3600" b="0"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lnSpc>
                <a:spcPts val="3800"/>
              </a:lnSpc>
              <a:spcBef>
                <a:spcPts val="0"/>
              </a:spcBef>
            </a:pPr>
            <a:r>
              <a:rPr lang="en-US" sz="4000" dirty="0">
                <a:solidFill>
                  <a:schemeClr val="bg2"/>
                </a:solidFill>
              </a:rPr>
              <a:t>Experiments with sensorimotor games in dynamic human/machine interaction</a:t>
            </a:r>
          </a:p>
        </p:txBody>
      </p:sp>
      <p:sp>
        <p:nvSpPr>
          <p:cNvPr id="7" name="Text Placeholder 1"/>
          <p:cNvSpPr txBox="1">
            <a:spLocks/>
          </p:cNvSpPr>
          <p:nvPr/>
        </p:nvSpPr>
        <p:spPr>
          <a:xfrm>
            <a:off x="4398271" y="6095542"/>
            <a:ext cx="5088264" cy="640304"/>
          </a:xfrm>
          <a:prstGeom prst="rect">
            <a:avLst/>
          </a:prstGeom>
        </p:spPr>
        <p:txBody>
          <a:bodyPr anchor="ctr">
            <a:noAutofit/>
          </a:bodyPr>
          <a:lstStyle>
            <a:lvl1pPr marL="0" indent="0" algn="l" defTabSz="457200" rtl="0" eaLnBrk="1" latinLnBrk="0" hangingPunct="1">
              <a:lnSpc>
                <a:spcPct val="100000"/>
              </a:lnSpc>
              <a:spcBef>
                <a:spcPct val="20000"/>
              </a:spcBef>
              <a:buFont typeface="Arial"/>
              <a:buNone/>
              <a:defRPr sz="5000" b="0" i="0" kern="1200" baseline="0">
                <a:solidFill>
                  <a:srgbClr val="E8D3A2"/>
                </a:solidFill>
                <a:latin typeface="Encode Sans Normal Black"/>
                <a:ea typeface="+mn-ea"/>
                <a:cs typeface="Encode Sans Normal Black"/>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spcBef>
                <a:spcPts val="0"/>
              </a:spcBef>
            </a:pPr>
            <a:endParaRPr lang="en-US" sz="2400" dirty="0">
              <a:solidFill>
                <a:srgbClr val="33006F">
                  <a:lumMod val="50000"/>
                </a:srgbClr>
              </a:solidFill>
              <a:latin typeface="Calibri" charset="0"/>
              <a:ea typeface="Calibri" charset="0"/>
              <a:cs typeface="Calibri" charset="0"/>
            </a:endParaRPr>
          </a:p>
        </p:txBody>
      </p:sp>
      <p:sp>
        <p:nvSpPr>
          <p:cNvPr id="3" name="Text Placeholder 1"/>
          <p:cNvSpPr txBox="1">
            <a:spLocks/>
          </p:cNvSpPr>
          <p:nvPr/>
        </p:nvSpPr>
        <p:spPr>
          <a:xfrm>
            <a:off x="1093733" y="2437118"/>
            <a:ext cx="3366002" cy="4298727"/>
          </a:xfrm>
          <a:prstGeom prst="rect">
            <a:avLst/>
          </a:prstGeom>
        </p:spPr>
        <p:txBody>
          <a:bodyPr>
            <a:noAutofit/>
          </a:bodyPr>
          <a:lstStyle>
            <a:lvl1pPr marL="0" indent="0" algn="l" defTabSz="457200" rtl="0" eaLnBrk="1" latinLnBrk="0" hangingPunct="1">
              <a:lnSpc>
                <a:spcPct val="100000"/>
              </a:lnSpc>
              <a:spcBef>
                <a:spcPct val="20000"/>
              </a:spcBef>
              <a:buFont typeface="Arial"/>
              <a:buNone/>
              <a:defRPr sz="5000" b="0" i="0" kern="1200" baseline="0">
                <a:solidFill>
                  <a:srgbClr val="E8D3A2"/>
                </a:solidFill>
                <a:latin typeface="Encode Sans Normal Black"/>
                <a:ea typeface="+mn-ea"/>
                <a:cs typeface="Encode Sans Normal Black"/>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spcBef>
                <a:spcPts val="0"/>
              </a:spcBef>
            </a:pPr>
            <a:r>
              <a:rPr lang="en-US" sz="2800" b="1" dirty="0">
                <a:solidFill>
                  <a:srgbClr val="33006F">
                    <a:lumMod val="50000"/>
                  </a:srgbClr>
                </a:solidFill>
                <a:latin typeface="Calibri" charset="0"/>
                <a:ea typeface="Calibri" charset="0"/>
                <a:cs typeface="Calibri" charset="0"/>
              </a:rPr>
              <a:t>Benjamin Chasnov</a:t>
            </a:r>
          </a:p>
          <a:p>
            <a:pPr lvl="0">
              <a:spcBef>
                <a:spcPts val="0"/>
              </a:spcBef>
            </a:pPr>
            <a:endParaRPr lang="en-US" sz="2800" b="1" dirty="0">
              <a:solidFill>
                <a:srgbClr val="33006F">
                  <a:lumMod val="50000"/>
                </a:srgbClr>
              </a:solidFill>
              <a:latin typeface="Calibri" charset="0"/>
              <a:ea typeface="Calibri" charset="0"/>
              <a:cs typeface="Calibri" charset="0"/>
            </a:endParaRPr>
          </a:p>
          <a:p>
            <a:pPr lvl="0">
              <a:spcBef>
                <a:spcPts val="0"/>
              </a:spcBef>
            </a:pPr>
            <a:r>
              <a:rPr lang="en-US" sz="2800" b="1" dirty="0" err="1">
                <a:solidFill>
                  <a:srgbClr val="33006F">
                    <a:lumMod val="50000"/>
                  </a:srgbClr>
                </a:solidFill>
                <a:latin typeface="Calibri" charset="0"/>
                <a:ea typeface="Calibri" charset="0"/>
                <a:cs typeface="Calibri" charset="0"/>
              </a:rPr>
              <a:t>Momona</a:t>
            </a:r>
            <a:r>
              <a:rPr lang="en-US" sz="2800" b="1" dirty="0">
                <a:solidFill>
                  <a:srgbClr val="33006F">
                    <a:lumMod val="50000"/>
                  </a:srgbClr>
                </a:solidFill>
                <a:latin typeface="Calibri" charset="0"/>
                <a:ea typeface="Calibri" charset="0"/>
                <a:cs typeface="Calibri" charset="0"/>
              </a:rPr>
              <a:t> </a:t>
            </a:r>
            <a:r>
              <a:rPr lang="en-US" sz="2800" b="1" dirty="0" err="1">
                <a:solidFill>
                  <a:srgbClr val="33006F">
                    <a:lumMod val="50000"/>
                  </a:srgbClr>
                </a:solidFill>
                <a:latin typeface="Calibri" charset="0"/>
                <a:ea typeface="Calibri" charset="0"/>
                <a:cs typeface="Calibri" charset="0"/>
              </a:rPr>
              <a:t>Yamagami</a:t>
            </a:r>
            <a:endParaRPr lang="en-US" sz="2800" b="1" dirty="0">
              <a:solidFill>
                <a:srgbClr val="33006F">
                  <a:lumMod val="50000"/>
                </a:srgbClr>
              </a:solidFill>
              <a:latin typeface="Calibri" charset="0"/>
              <a:ea typeface="Calibri" charset="0"/>
              <a:cs typeface="Calibri" charset="0"/>
            </a:endParaRPr>
          </a:p>
          <a:p>
            <a:pPr lvl="0">
              <a:spcBef>
                <a:spcPts val="0"/>
              </a:spcBef>
            </a:pPr>
            <a:endParaRPr lang="en-US" sz="2800" b="1" dirty="0">
              <a:solidFill>
                <a:srgbClr val="33006F">
                  <a:lumMod val="50000"/>
                </a:srgbClr>
              </a:solidFill>
              <a:latin typeface="Calibri" charset="0"/>
              <a:ea typeface="Calibri" charset="0"/>
              <a:cs typeface="Calibri" charset="0"/>
            </a:endParaRPr>
          </a:p>
          <a:p>
            <a:pPr lvl="0">
              <a:spcBef>
                <a:spcPts val="0"/>
              </a:spcBef>
            </a:pPr>
            <a:r>
              <a:rPr lang="en-US" sz="2800" b="1" dirty="0" err="1">
                <a:solidFill>
                  <a:srgbClr val="33006F">
                    <a:lumMod val="50000"/>
                  </a:srgbClr>
                </a:solidFill>
                <a:latin typeface="Calibri" charset="0"/>
                <a:ea typeface="Calibri" charset="0"/>
                <a:cs typeface="Calibri" charset="0"/>
              </a:rPr>
              <a:t>Behnoosh</a:t>
            </a:r>
            <a:r>
              <a:rPr lang="en-US" sz="2800" b="1" dirty="0">
                <a:solidFill>
                  <a:srgbClr val="33006F">
                    <a:lumMod val="50000"/>
                  </a:srgbClr>
                </a:solidFill>
                <a:latin typeface="Calibri" charset="0"/>
                <a:ea typeface="Calibri" charset="0"/>
                <a:cs typeface="Calibri" charset="0"/>
              </a:rPr>
              <a:t> </a:t>
            </a:r>
            <a:r>
              <a:rPr lang="en-US" sz="2800" b="1" dirty="0" err="1">
                <a:solidFill>
                  <a:srgbClr val="33006F">
                    <a:lumMod val="50000"/>
                  </a:srgbClr>
                </a:solidFill>
                <a:latin typeface="Calibri" charset="0"/>
                <a:ea typeface="Calibri" charset="0"/>
                <a:cs typeface="Calibri" charset="0"/>
              </a:rPr>
              <a:t>Parsa</a:t>
            </a:r>
            <a:endParaRPr lang="en-US" sz="2800" b="1" dirty="0">
              <a:solidFill>
                <a:srgbClr val="33006F">
                  <a:lumMod val="50000"/>
                </a:srgbClr>
              </a:solidFill>
              <a:latin typeface="Calibri" charset="0"/>
              <a:ea typeface="Calibri" charset="0"/>
              <a:cs typeface="Calibri" charset="0"/>
            </a:endParaRPr>
          </a:p>
          <a:p>
            <a:pPr>
              <a:spcBef>
                <a:spcPts val="0"/>
              </a:spcBef>
            </a:pPr>
            <a:endParaRPr lang="en-US" sz="2800" b="1" dirty="0">
              <a:solidFill>
                <a:srgbClr val="33006F">
                  <a:lumMod val="50000"/>
                </a:srgbClr>
              </a:solidFill>
              <a:latin typeface="Calibri" charset="0"/>
              <a:ea typeface="Calibri" charset="0"/>
              <a:cs typeface="Calibri" charset="0"/>
            </a:endParaRPr>
          </a:p>
          <a:p>
            <a:pPr>
              <a:spcBef>
                <a:spcPts val="0"/>
              </a:spcBef>
            </a:pPr>
            <a:r>
              <a:rPr lang="en-US" sz="2800" b="1" dirty="0">
                <a:solidFill>
                  <a:srgbClr val="33006F">
                    <a:lumMod val="50000"/>
                  </a:srgbClr>
                </a:solidFill>
                <a:latin typeface="Calibri" charset="0"/>
                <a:ea typeface="Calibri" charset="0"/>
                <a:cs typeface="Calibri" charset="0"/>
              </a:rPr>
              <a:t>Lillian Ratliff</a:t>
            </a:r>
          </a:p>
          <a:p>
            <a:pPr lvl="0">
              <a:spcBef>
                <a:spcPts val="0"/>
              </a:spcBef>
            </a:pPr>
            <a:endParaRPr lang="en-US" sz="2800" b="1" dirty="0">
              <a:solidFill>
                <a:srgbClr val="33006F">
                  <a:lumMod val="50000"/>
                </a:srgbClr>
              </a:solidFill>
              <a:latin typeface="Calibri" charset="0"/>
              <a:ea typeface="Calibri" charset="0"/>
              <a:cs typeface="Calibri" charset="0"/>
            </a:endParaRPr>
          </a:p>
          <a:p>
            <a:pPr lvl="0">
              <a:spcBef>
                <a:spcPts val="0"/>
              </a:spcBef>
            </a:pPr>
            <a:r>
              <a:rPr lang="en-US" sz="2800" b="1" dirty="0">
                <a:solidFill>
                  <a:srgbClr val="33006F">
                    <a:lumMod val="50000"/>
                  </a:srgbClr>
                </a:solidFill>
                <a:latin typeface="Calibri" charset="0"/>
                <a:ea typeface="Calibri" charset="0"/>
                <a:cs typeface="Calibri" charset="0"/>
              </a:rPr>
              <a:t>Sam Burden</a:t>
            </a:r>
          </a:p>
        </p:txBody>
      </p:sp>
      <p:pic>
        <p:nvPicPr>
          <p:cNvPr id="20" name="Picture 2" descr="https://i1.rgstatic.net/ii/profile.image/615819495104513-1523834217872_Q128/Behnoosh_Parsa.jpg">
            <a:extLst>
              <a:ext uri="{FF2B5EF4-FFF2-40B4-BE49-F238E27FC236}">
                <a16:creationId xmlns:a16="http://schemas.microsoft.com/office/drawing/2014/main" id="{88243A17-E836-FB43-A289-65A3D5B30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17" y="4147915"/>
            <a:ext cx="822960" cy="82296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21" name="Picture 4" descr="Sam Burden logo">
            <a:extLst>
              <a:ext uri="{FF2B5EF4-FFF2-40B4-BE49-F238E27FC236}">
                <a16:creationId xmlns:a16="http://schemas.microsoft.com/office/drawing/2014/main" id="{1C7BF320-6739-5A4C-BFE0-562B5CC04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60" y="5897639"/>
            <a:ext cx="822960" cy="82296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2D83A1F-0E4E-B043-B11D-797116346EA1}"/>
              </a:ext>
            </a:extLst>
          </p:cNvPr>
          <p:cNvPicPr>
            <a:picLocks noChangeAspect="1"/>
          </p:cNvPicPr>
          <p:nvPr/>
        </p:nvPicPr>
        <p:blipFill>
          <a:blip r:embed="rId5"/>
          <a:stretch>
            <a:fillRect/>
          </a:stretch>
        </p:blipFill>
        <p:spPr>
          <a:xfrm>
            <a:off x="106560" y="5022777"/>
            <a:ext cx="822960" cy="822960"/>
          </a:xfrm>
          <a:prstGeom prst="rect">
            <a:avLst/>
          </a:prstGeom>
          <a:ln w="38100">
            <a:solidFill>
              <a:schemeClr val="tx1"/>
            </a:solidFill>
          </a:ln>
        </p:spPr>
      </p:pic>
      <p:pic>
        <p:nvPicPr>
          <p:cNvPr id="23" name="Picture 6" descr="Ben Portrait">
            <a:extLst>
              <a:ext uri="{FF2B5EF4-FFF2-40B4-BE49-F238E27FC236}">
                <a16:creationId xmlns:a16="http://schemas.microsoft.com/office/drawing/2014/main" id="{A65A6BF0-1B85-BD44-AA66-EBC9BB5535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560" y="2437118"/>
            <a:ext cx="822960" cy="82296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122" name="Picture 2" descr="Momona Yamagami">
            <a:extLst>
              <a:ext uri="{FF2B5EF4-FFF2-40B4-BE49-F238E27FC236}">
                <a16:creationId xmlns:a16="http://schemas.microsoft.com/office/drawing/2014/main" id="{7FBE19DD-C714-CA4D-B031-42ACCE8671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60" y="3299004"/>
            <a:ext cx="822960" cy="82296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8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CF00D2D-8A15-B442-9ABD-9BFF4B18EFDB}"/>
              </a:ext>
            </a:extLst>
          </p:cNvPr>
          <p:cNvGrpSpPr/>
          <p:nvPr/>
        </p:nvGrpSpPr>
        <p:grpSpPr>
          <a:xfrm>
            <a:off x="873480" y="4139925"/>
            <a:ext cx="1770556" cy="2340776"/>
            <a:chOff x="1022342" y="4025892"/>
            <a:chExt cx="1770556" cy="2340776"/>
          </a:xfrm>
        </p:grpSpPr>
        <p:grpSp>
          <p:nvGrpSpPr>
            <p:cNvPr id="16" name="Group 15">
              <a:extLst>
                <a:ext uri="{FF2B5EF4-FFF2-40B4-BE49-F238E27FC236}">
                  <a16:creationId xmlns:a16="http://schemas.microsoft.com/office/drawing/2014/main" id="{80F3690C-4167-2743-BC26-96EB9EB5E721}"/>
                </a:ext>
              </a:extLst>
            </p:cNvPr>
            <p:cNvGrpSpPr/>
            <p:nvPr/>
          </p:nvGrpSpPr>
          <p:grpSpPr>
            <a:xfrm>
              <a:off x="1199352" y="4025892"/>
              <a:ext cx="1416536" cy="1201397"/>
              <a:chOff x="1199352" y="4025892"/>
              <a:chExt cx="1416536" cy="1201397"/>
            </a:xfrm>
          </p:grpSpPr>
          <p:sp>
            <p:nvSpPr>
              <p:cNvPr id="14" name="Cloud Callout 54">
                <a:extLst>
                  <a:ext uri="{FF2B5EF4-FFF2-40B4-BE49-F238E27FC236}">
                    <a16:creationId xmlns:a16="http://schemas.microsoft.com/office/drawing/2014/main" id="{DDAFBDAC-9B4C-414C-A9D5-D8BCEBE9123E}"/>
                  </a:ext>
                </a:extLst>
              </p:cNvPr>
              <p:cNvSpPr>
                <a:spLocks noChangeArrowheads="1"/>
              </p:cNvSpPr>
              <p:nvPr/>
            </p:nvSpPr>
            <p:spPr bwMode="auto">
              <a:xfrm flipH="1" flipV="1">
                <a:off x="1199352" y="4025892"/>
                <a:ext cx="1416536" cy="1201397"/>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pic>
            <p:nvPicPr>
              <p:cNvPr id="15" name="Picture 14">
                <a:extLst>
                  <a:ext uri="{FF2B5EF4-FFF2-40B4-BE49-F238E27FC236}">
                    <a16:creationId xmlns:a16="http://schemas.microsoft.com/office/drawing/2014/main" id="{92DE7E0A-A098-F14B-AA90-EA1B3178C381}"/>
                  </a:ext>
                </a:extLst>
              </p:cNvPr>
              <p:cNvPicPr>
                <a:picLocks noChangeAspect="1"/>
              </p:cNvPicPr>
              <p:nvPr/>
            </p:nvPicPr>
            <p:blipFill>
              <a:blip r:embed="rId3"/>
              <a:stretch>
                <a:fillRect/>
              </a:stretch>
            </p:blipFill>
            <p:spPr>
              <a:xfrm>
                <a:off x="1427540" y="4315451"/>
                <a:ext cx="1025509" cy="362347"/>
              </a:xfrm>
              <a:prstGeom prst="rect">
                <a:avLst/>
              </a:prstGeom>
            </p:spPr>
          </p:pic>
        </p:grpSp>
        <p:pic>
          <p:nvPicPr>
            <p:cNvPr id="13" name="Picture 12">
              <a:extLst>
                <a:ext uri="{FF2B5EF4-FFF2-40B4-BE49-F238E27FC236}">
                  <a16:creationId xmlns:a16="http://schemas.microsoft.com/office/drawing/2014/main" id="{197FBA09-2F3C-104D-BF30-C043FF6F258E}"/>
                </a:ext>
              </a:extLst>
            </p:cNvPr>
            <p:cNvPicPr>
              <a:picLocks noChangeAspect="1"/>
            </p:cNvPicPr>
            <p:nvPr/>
          </p:nvPicPr>
          <p:blipFill rotWithShape="1">
            <a:blip r:embed="rId4">
              <a:extLst>
                <a:ext uri="{28A0092B-C50C-407E-A947-70E740481C1C}">
                  <a14:useLocalDpi xmlns:a14="http://schemas.microsoft.com/office/drawing/2010/main" val="0"/>
                </a:ext>
              </a:extLst>
            </a:blip>
            <a:srcRect l="62787" t="66490" r="15495"/>
            <a:stretch/>
          </p:blipFill>
          <p:spPr>
            <a:xfrm flipH="1">
              <a:off x="1022342" y="5170329"/>
              <a:ext cx="1770556" cy="1196339"/>
            </a:xfrm>
            <a:prstGeom prst="rect">
              <a:avLst/>
            </a:prstGeom>
          </p:spPr>
        </p:pic>
      </p:grpSp>
      <p:sp>
        <p:nvSpPr>
          <p:cNvPr id="2" name="Text Placeholder 1">
            <a:extLst>
              <a:ext uri="{FF2B5EF4-FFF2-40B4-BE49-F238E27FC236}">
                <a16:creationId xmlns:a16="http://schemas.microsoft.com/office/drawing/2014/main" id="{CB619720-7D33-094E-A7DA-2363F5AF0561}"/>
              </a:ext>
            </a:extLst>
          </p:cNvPr>
          <p:cNvSpPr>
            <a:spLocks noGrp="1"/>
          </p:cNvSpPr>
          <p:nvPr>
            <p:ph type="body" sz="quarter" idx="10"/>
          </p:nvPr>
        </p:nvSpPr>
        <p:spPr/>
        <p:txBody>
          <a:bodyPr>
            <a:normAutofit/>
          </a:bodyPr>
          <a:lstStyle/>
          <a:p>
            <a:r>
              <a:rPr lang="en-US" sz="4000" dirty="0"/>
              <a:t>Prediction 1: </a:t>
            </a:r>
            <a:r>
              <a:rPr lang="en-US" sz="4000" i="1" dirty="0"/>
              <a:t>periodic orbits</a:t>
            </a:r>
          </a:p>
        </p:txBody>
      </p:sp>
      <p:sp>
        <p:nvSpPr>
          <p:cNvPr id="4" name="Text Placeholder 3">
            <a:extLst>
              <a:ext uri="{FF2B5EF4-FFF2-40B4-BE49-F238E27FC236}">
                <a16:creationId xmlns:a16="http://schemas.microsoft.com/office/drawing/2014/main" id="{F86F4256-69AA-B64C-B76E-2FA4290150D5}"/>
              </a:ext>
            </a:extLst>
          </p:cNvPr>
          <p:cNvSpPr>
            <a:spLocks noGrp="1"/>
          </p:cNvSpPr>
          <p:nvPr>
            <p:ph type="body" sz="quarter" idx="12"/>
          </p:nvPr>
        </p:nvSpPr>
        <p:spPr>
          <a:xfrm>
            <a:off x="415637" y="1194792"/>
            <a:ext cx="8312727" cy="547269"/>
          </a:xfrm>
        </p:spPr>
        <p:txBody>
          <a:bodyPr/>
          <a:lstStyle/>
          <a:p>
            <a:r>
              <a:rPr lang="en-US" sz="2800" dirty="0"/>
              <a:t>A group of optimization agents minimize their </a:t>
            </a:r>
            <a:r>
              <a:rPr lang="en-US" sz="2800" i="1" dirty="0"/>
              <a:t>own</a:t>
            </a:r>
            <a:r>
              <a:rPr lang="en-US" sz="2800" dirty="0"/>
              <a:t> cost with respect to their </a:t>
            </a:r>
            <a:r>
              <a:rPr lang="en-US" sz="2800" i="1" dirty="0"/>
              <a:t>own</a:t>
            </a:r>
            <a:r>
              <a:rPr lang="en-US" sz="2800" dirty="0"/>
              <a:t> action </a:t>
            </a:r>
          </a:p>
        </p:txBody>
      </p:sp>
      <p:pic>
        <p:nvPicPr>
          <p:cNvPr id="7" name="Picture 6">
            <a:extLst>
              <a:ext uri="{FF2B5EF4-FFF2-40B4-BE49-F238E27FC236}">
                <a16:creationId xmlns:a16="http://schemas.microsoft.com/office/drawing/2014/main" id="{EDFC5979-D5D5-994D-8440-CDD4FE4DE878}"/>
              </a:ext>
            </a:extLst>
          </p:cNvPr>
          <p:cNvPicPr>
            <a:picLocks noChangeAspect="1"/>
          </p:cNvPicPr>
          <p:nvPr/>
        </p:nvPicPr>
        <p:blipFill>
          <a:blip r:embed="rId5"/>
          <a:stretch>
            <a:fillRect/>
          </a:stretch>
        </p:blipFill>
        <p:spPr>
          <a:xfrm>
            <a:off x="5084432" y="2223473"/>
            <a:ext cx="3736529" cy="1028595"/>
          </a:xfrm>
          <a:prstGeom prst="rect">
            <a:avLst/>
          </a:prstGeom>
        </p:spPr>
      </p:pic>
      <p:pic>
        <p:nvPicPr>
          <p:cNvPr id="8" name="Picture 7">
            <a:extLst>
              <a:ext uri="{FF2B5EF4-FFF2-40B4-BE49-F238E27FC236}">
                <a16:creationId xmlns:a16="http://schemas.microsoft.com/office/drawing/2014/main" id="{8C5BD758-01B6-A745-BB79-DEAF4FA6DF4D}"/>
              </a:ext>
            </a:extLst>
          </p:cNvPr>
          <p:cNvPicPr>
            <a:picLocks noChangeAspect="1"/>
          </p:cNvPicPr>
          <p:nvPr/>
        </p:nvPicPr>
        <p:blipFill>
          <a:blip r:embed="rId6"/>
          <a:stretch>
            <a:fillRect/>
          </a:stretch>
        </p:blipFill>
        <p:spPr>
          <a:xfrm>
            <a:off x="404192" y="2737771"/>
            <a:ext cx="2046695" cy="377851"/>
          </a:xfrm>
          <a:prstGeom prst="rect">
            <a:avLst/>
          </a:prstGeom>
        </p:spPr>
      </p:pic>
      <p:pic>
        <p:nvPicPr>
          <p:cNvPr id="10" name="Picture 9">
            <a:extLst>
              <a:ext uri="{FF2B5EF4-FFF2-40B4-BE49-F238E27FC236}">
                <a16:creationId xmlns:a16="http://schemas.microsoft.com/office/drawing/2014/main" id="{A60FA71B-813A-8748-8181-E440A5781D7B}"/>
              </a:ext>
            </a:extLst>
          </p:cNvPr>
          <p:cNvPicPr>
            <a:picLocks noChangeAspect="1"/>
          </p:cNvPicPr>
          <p:nvPr/>
        </p:nvPicPr>
        <p:blipFill rotWithShape="1">
          <a:blip r:embed="rId4">
            <a:extLst>
              <a:ext uri="{28A0092B-C50C-407E-A947-70E740481C1C}">
                <a14:useLocalDpi xmlns:a14="http://schemas.microsoft.com/office/drawing/2010/main" val="0"/>
              </a:ext>
            </a:extLst>
          </a:blip>
          <a:srcRect t="30648" r="71309"/>
          <a:stretch/>
        </p:blipFill>
        <p:spPr>
          <a:xfrm>
            <a:off x="0" y="4724691"/>
            <a:ext cx="1873141" cy="2141739"/>
          </a:xfrm>
          <a:prstGeom prst="rect">
            <a:avLst/>
          </a:prstGeom>
          <a:effectLst>
            <a:glow rad="431800">
              <a:schemeClr val="bg1">
                <a:lumMod val="50000"/>
                <a:alpha val="67000"/>
              </a:schemeClr>
            </a:glow>
          </a:effectLst>
        </p:spPr>
      </p:pic>
      <p:sp>
        <p:nvSpPr>
          <p:cNvPr id="11" name="Cloud Callout 54">
            <a:extLst>
              <a:ext uri="{FF2B5EF4-FFF2-40B4-BE49-F238E27FC236}">
                <a16:creationId xmlns:a16="http://schemas.microsoft.com/office/drawing/2014/main" id="{C7DE6911-0B88-7948-B521-3D387774224D}"/>
              </a:ext>
            </a:extLst>
          </p:cNvPr>
          <p:cNvSpPr>
            <a:spLocks noChangeArrowheads="1"/>
          </p:cNvSpPr>
          <p:nvPr/>
        </p:nvSpPr>
        <p:spPr bwMode="auto">
          <a:xfrm flipH="1" flipV="1">
            <a:off x="198314" y="3356787"/>
            <a:ext cx="1709306" cy="1404008"/>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pic>
        <p:nvPicPr>
          <p:cNvPr id="12" name="Picture 11">
            <a:extLst>
              <a:ext uri="{FF2B5EF4-FFF2-40B4-BE49-F238E27FC236}">
                <a16:creationId xmlns:a16="http://schemas.microsoft.com/office/drawing/2014/main" id="{A38C5FD9-7DDF-454B-85EF-4391D8393D2D}"/>
              </a:ext>
            </a:extLst>
          </p:cNvPr>
          <p:cNvPicPr>
            <a:picLocks noChangeAspect="1"/>
          </p:cNvPicPr>
          <p:nvPr/>
        </p:nvPicPr>
        <p:blipFill>
          <a:blip r:embed="rId7"/>
          <a:stretch>
            <a:fillRect/>
          </a:stretch>
        </p:blipFill>
        <p:spPr>
          <a:xfrm>
            <a:off x="539898" y="3727099"/>
            <a:ext cx="1116275" cy="405223"/>
          </a:xfrm>
          <a:prstGeom prst="rect">
            <a:avLst/>
          </a:prstGeom>
        </p:spPr>
      </p:pic>
      <p:sp>
        <p:nvSpPr>
          <p:cNvPr id="18" name="TextBox 17">
            <a:extLst>
              <a:ext uri="{FF2B5EF4-FFF2-40B4-BE49-F238E27FC236}">
                <a16:creationId xmlns:a16="http://schemas.microsoft.com/office/drawing/2014/main" id="{10C6F887-99C3-3248-9C71-87052399AE46}"/>
              </a:ext>
            </a:extLst>
          </p:cNvPr>
          <p:cNvSpPr txBox="1"/>
          <p:nvPr/>
        </p:nvSpPr>
        <p:spPr>
          <a:xfrm>
            <a:off x="2467026" y="3288766"/>
            <a:ext cx="2618509" cy="369332"/>
          </a:xfrm>
          <a:prstGeom prst="rect">
            <a:avLst/>
          </a:prstGeom>
          <a:noFill/>
          <a:ln w="38100" cmpd="thickThin">
            <a:noFill/>
          </a:ln>
        </p:spPr>
        <p:txBody>
          <a:bodyPr wrap="square" rtlCol="0">
            <a:spAutoFit/>
          </a:bodyPr>
          <a:lstStyle/>
          <a:p>
            <a:pPr algn="l"/>
            <a:r>
              <a:rPr lang="en-US" dirty="0">
                <a:solidFill>
                  <a:schemeClr val="tx2"/>
                </a:solidFill>
              </a:rPr>
              <a:t>Periodic orbit:</a:t>
            </a:r>
          </a:p>
        </p:txBody>
      </p:sp>
      <p:pic>
        <p:nvPicPr>
          <p:cNvPr id="5" name="Picture 4">
            <a:extLst>
              <a:ext uri="{FF2B5EF4-FFF2-40B4-BE49-F238E27FC236}">
                <a16:creationId xmlns:a16="http://schemas.microsoft.com/office/drawing/2014/main" id="{0B4739C6-5313-6342-9B6C-90BB81DF1020}"/>
              </a:ext>
            </a:extLst>
          </p:cNvPr>
          <p:cNvPicPr>
            <a:picLocks noChangeAspect="1"/>
          </p:cNvPicPr>
          <p:nvPr/>
        </p:nvPicPr>
        <p:blipFill>
          <a:blip r:embed="rId8"/>
          <a:stretch>
            <a:fillRect/>
          </a:stretch>
        </p:blipFill>
        <p:spPr>
          <a:xfrm>
            <a:off x="1997757" y="3612490"/>
            <a:ext cx="7116458" cy="3245510"/>
          </a:xfrm>
          <a:prstGeom prst="rect">
            <a:avLst/>
          </a:prstGeom>
        </p:spPr>
      </p:pic>
    </p:spTree>
    <p:extLst>
      <p:ext uri="{BB962C8B-B14F-4D97-AF65-F5344CB8AC3E}">
        <p14:creationId xmlns:p14="http://schemas.microsoft.com/office/powerpoint/2010/main" val="1773596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3FC09-3693-9448-8229-FDB9888CFC1A}"/>
              </a:ext>
            </a:extLst>
          </p:cNvPr>
          <p:cNvSpPr>
            <a:spLocks noGrp="1"/>
          </p:cNvSpPr>
          <p:nvPr>
            <p:ph type="body" sz="quarter" idx="10"/>
          </p:nvPr>
        </p:nvSpPr>
        <p:spPr/>
        <p:txBody>
          <a:bodyPr>
            <a:normAutofit/>
          </a:bodyPr>
          <a:lstStyle/>
          <a:p>
            <a:r>
              <a:rPr lang="en-US" sz="3600" dirty="0"/>
              <a:t>Prediction 2: </a:t>
            </a:r>
            <a:r>
              <a:rPr lang="en-US" sz="3600" i="1" dirty="0"/>
              <a:t>Spurious attractors</a:t>
            </a:r>
          </a:p>
        </p:txBody>
      </p:sp>
      <p:sp>
        <p:nvSpPr>
          <p:cNvPr id="4" name="Text Placeholder 3">
            <a:extLst>
              <a:ext uri="{FF2B5EF4-FFF2-40B4-BE49-F238E27FC236}">
                <a16:creationId xmlns:a16="http://schemas.microsoft.com/office/drawing/2014/main" id="{64347932-29AB-804B-BF24-B2C0127568A9}"/>
              </a:ext>
            </a:extLst>
          </p:cNvPr>
          <p:cNvSpPr>
            <a:spLocks noGrp="1"/>
          </p:cNvSpPr>
          <p:nvPr>
            <p:ph type="body" sz="quarter" idx="12"/>
          </p:nvPr>
        </p:nvSpPr>
        <p:spPr>
          <a:xfrm>
            <a:off x="261065" y="1012600"/>
            <a:ext cx="8621870" cy="547269"/>
          </a:xfrm>
        </p:spPr>
        <p:txBody>
          <a:bodyPr/>
          <a:lstStyle/>
          <a:p>
            <a:r>
              <a:rPr lang="en-US" sz="2800" dirty="0"/>
              <a:t>Gradient learning dynamics do not guarantee convergence to (Nash) optimal solution.</a:t>
            </a:r>
          </a:p>
        </p:txBody>
      </p:sp>
      <p:pic>
        <p:nvPicPr>
          <p:cNvPr id="6" name="Picture 5">
            <a:extLst>
              <a:ext uri="{FF2B5EF4-FFF2-40B4-BE49-F238E27FC236}">
                <a16:creationId xmlns:a16="http://schemas.microsoft.com/office/drawing/2014/main" id="{E2C2BD32-6BBD-E542-ABBF-9D179E216A81}"/>
              </a:ext>
            </a:extLst>
          </p:cNvPr>
          <p:cNvPicPr>
            <a:picLocks noChangeAspect="1"/>
          </p:cNvPicPr>
          <p:nvPr/>
        </p:nvPicPr>
        <p:blipFill>
          <a:blip r:embed="rId3"/>
          <a:stretch>
            <a:fillRect/>
          </a:stretch>
        </p:blipFill>
        <p:spPr>
          <a:xfrm>
            <a:off x="254644" y="2526139"/>
            <a:ext cx="3568595" cy="1040045"/>
          </a:xfrm>
          <a:prstGeom prst="rect">
            <a:avLst/>
          </a:prstGeom>
        </p:spPr>
      </p:pic>
      <p:sp>
        <p:nvSpPr>
          <p:cNvPr id="7" name="TextBox 6">
            <a:extLst>
              <a:ext uri="{FF2B5EF4-FFF2-40B4-BE49-F238E27FC236}">
                <a16:creationId xmlns:a16="http://schemas.microsoft.com/office/drawing/2014/main" id="{2CD7C3EF-5393-B441-AFB7-367F46B4A536}"/>
              </a:ext>
            </a:extLst>
          </p:cNvPr>
          <p:cNvSpPr txBox="1"/>
          <p:nvPr/>
        </p:nvSpPr>
        <p:spPr>
          <a:xfrm>
            <a:off x="106493" y="2126029"/>
            <a:ext cx="3587683" cy="400110"/>
          </a:xfrm>
          <a:prstGeom prst="rect">
            <a:avLst/>
          </a:prstGeom>
          <a:noFill/>
          <a:ln w="38100" cmpd="thickThin">
            <a:noFill/>
          </a:ln>
        </p:spPr>
        <p:txBody>
          <a:bodyPr wrap="square" rtlCol="0">
            <a:spAutoFit/>
          </a:bodyPr>
          <a:lstStyle/>
          <a:p>
            <a:pPr algn="l"/>
            <a:r>
              <a:rPr lang="en-US" sz="2000" dirty="0">
                <a:solidFill>
                  <a:schemeClr val="tx2"/>
                </a:solidFill>
              </a:rPr>
              <a:t>Simultaneous learning:</a:t>
            </a:r>
          </a:p>
        </p:txBody>
      </p:sp>
      <p:pic>
        <p:nvPicPr>
          <p:cNvPr id="5" name="Picture 4">
            <a:extLst>
              <a:ext uri="{FF2B5EF4-FFF2-40B4-BE49-F238E27FC236}">
                <a16:creationId xmlns:a16="http://schemas.microsoft.com/office/drawing/2014/main" id="{609EFBFC-2A83-ED48-8D55-816CC2C541B0}"/>
              </a:ext>
            </a:extLst>
          </p:cNvPr>
          <p:cNvPicPr>
            <a:picLocks noChangeAspect="1"/>
          </p:cNvPicPr>
          <p:nvPr/>
        </p:nvPicPr>
        <p:blipFill>
          <a:blip r:embed="rId4"/>
          <a:stretch>
            <a:fillRect/>
          </a:stretch>
        </p:blipFill>
        <p:spPr>
          <a:xfrm>
            <a:off x="4239996" y="2091763"/>
            <a:ext cx="4642939" cy="4499765"/>
          </a:xfrm>
          <a:prstGeom prst="rect">
            <a:avLst/>
          </a:prstGeom>
        </p:spPr>
      </p:pic>
    </p:spTree>
    <p:extLst>
      <p:ext uri="{BB962C8B-B14F-4D97-AF65-F5344CB8AC3E}">
        <p14:creationId xmlns:p14="http://schemas.microsoft.com/office/powerpoint/2010/main" val="975366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8515B9-5EB0-DF47-8C52-56B8AE95462E}"/>
              </a:ext>
            </a:extLst>
          </p:cNvPr>
          <p:cNvPicPr>
            <a:picLocks noChangeAspect="1"/>
          </p:cNvPicPr>
          <p:nvPr/>
        </p:nvPicPr>
        <p:blipFill>
          <a:blip r:embed="rId3"/>
          <a:stretch>
            <a:fillRect/>
          </a:stretch>
        </p:blipFill>
        <p:spPr>
          <a:xfrm>
            <a:off x="4239996" y="2091763"/>
            <a:ext cx="4642939" cy="4499765"/>
          </a:xfrm>
          <a:prstGeom prst="rect">
            <a:avLst/>
          </a:prstGeom>
        </p:spPr>
      </p:pic>
      <p:sp>
        <p:nvSpPr>
          <p:cNvPr id="2" name="Text Placeholder 1">
            <a:extLst>
              <a:ext uri="{FF2B5EF4-FFF2-40B4-BE49-F238E27FC236}">
                <a16:creationId xmlns:a16="http://schemas.microsoft.com/office/drawing/2014/main" id="{E4D3FC09-3693-9448-8229-FDB9888CFC1A}"/>
              </a:ext>
            </a:extLst>
          </p:cNvPr>
          <p:cNvSpPr>
            <a:spLocks noGrp="1"/>
          </p:cNvSpPr>
          <p:nvPr>
            <p:ph type="body" sz="quarter" idx="10"/>
          </p:nvPr>
        </p:nvSpPr>
        <p:spPr/>
        <p:txBody>
          <a:bodyPr>
            <a:normAutofit/>
          </a:bodyPr>
          <a:lstStyle/>
          <a:p>
            <a:r>
              <a:rPr lang="en-US" sz="3600" dirty="0"/>
              <a:t>Prediction 2: </a:t>
            </a:r>
            <a:r>
              <a:rPr lang="en-US" sz="3600" i="1" dirty="0"/>
              <a:t>Spurious attractors</a:t>
            </a:r>
          </a:p>
        </p:txBody>
      </p:sp>
      <p:sp>
        <p:nvSpPr>
          <p:cNvPr id="4" name="Text Placeholder 3">
            <a:extLst>
              <a:ext uri="{FF2B5EF4-FFF2-40B4-BE49-F238E27FC236}">
                <a16:creationId xmlns:a16="http://schemas.microsoft.com/office/drawing/2014/main" id="{64347932-29AB-804B-BF24-B2C0127568A9}"/>
              </a:ext>
            </a:extLst>
          </p:cNvPr>
          <p:cNvSpPr>
            <a:spLocks noGrp="1"/>
          </p:cNvSpPr>
          <p:nvPr>
            <p:ph type="body" sz="quarter" idx="12"/>
          </p:nvPr>
        </p:nvSpPr>
        <p:spPr>
          <a:xfrm>
            <a:off x="261065" y="1012600"/>
            <a:ext cx="8621870" cy="547269"/>
          </a:xfrm>
        </p:spPr>
        <p:txBody>
          <a:bodyPr/>
          <a:lstStyle/>
          <a:p>
            <a:r>
              <a:rPr lang="en-US" sz="2800" dirty="0"/>
              <a:t>Gradient learning dynamics do not guarantee convergence to (Nash) optimal solution.</a:t>
            </a:r>
          </a:p>
        </p:txBody>
      </p:sp>
      <p:pic>
        <p:nvPicPr>
          <p:cNvPr id="6" name="Picture 5">
            <a:extLst>
              <a:ext uri="{FF2B5EF4-FFF2-40B4-BE49-F238E27FC236}">
                <a16:creationId xmlns:a16="http://schemas.microsoft.com/office/drawing/2014/main" id="{E2C2BD32-6BBD-E542-ABBF-9D179E216A81}"/>
              </a:ext>
            </a:extLst>
          </p:cNvPr>
          <p:cNvPicPr>
            <a:picLocks noChangeAspect="1"/>
          </p:cNvPicPr>
          <p:nvPr/>
        </p:nvPicPr>
        <p:blipFill>
          <a:blip r:embed="rId4"/>
          <a:stretch>
            <a:fillRect/>
          </a:stretch>
        </p:blipFill>
        <p:spPr>
          <a:xfrm>
            <a:off x="254644" y="2526139"/>
            <a:ext cx="3568595" cy="1040045"/>
          </a:xfrm>
          <a:prstGeom prst="rect">
            <a:avLst/>
          </a:prstGeom>
        </p:spPr>
      </p:pic>
      <p:sp>
        <p:nvSpPr>
          <p:cNvPr id="7" name="TextBox 6">
            <a:extLst>
              <a:ext uri="{FF2B5EF4-FFF2-40B4-BE49-F238E27FC236}">
                <a16:creationId xmlns:a16="http://schemas.microsoft.com/office/drawing/2014/main" id="{2CD7C3EF-5393-B441-AFB7-367F46B4A536}"/>
              </a:ext>
            </a:extLst>
          </p:cNvPr>
          <p:cNvSpPr txBox="1"/>
          <p:nvPr/>
        </p:nvSpPr>
        <p:spPr>
          <a:xfrm>
            <a:off x="106493" y="2126029"/>
            <a:ext cx="3587683" cy="400110"/>
          </a:xfrm>
          <a:prstGeom prst="rect">
            <a:avLst/>
          </a:prstGeom>
          <a:noFill/>
          <a:ln w="38100" cmpd="thickThin">
            <a:noFill/>
          </a:ln>
        </p:spPr>
        <p:txBody>
          <a:bodyPr wrap="square" rtlCol="0">
            <a:spAutoFit/>
          </a:bodyPr>
          <a:lstStyle/>
          <a:p>
            <a:pPr algn="l"/>
            <a:r>
              <a:rPr lang="en-US" sz="2000" dirty="0">
                <a:solidFill>
                  <a:schemeClr val="tx2"/>
                </a:solidFill>
              </a:rPr>
              <a:t>Simultaneous learning:</a:t>
            </a:r>
          </a:p>
        </p:txBody>
      </p:sp>
      <p:sp>
        <p:nvSpPr>
          <p:cNvPr id="3" name="Donut 2">
            <a:extLst>
              <a:ext uri="{FF2B5EF4-FFF2-40B4-BE49-F238E27FC236}">
                <a16:creationId xmlns:a16="http://schemas.microsoft.com/office/drawing/2014/main" id="{7FA6D032-BB37-FF43-A76A-DEF34FC69A08}"/>
              </a:ext>
            </a:extLst>
          </p:cNvPr>
          <p:cNvSpPr/>
          <p:nvPr/>
        </p:nvSpPr>
        <p:spPr>
          <a:xfrm>
            <a:off x="5356724" y="4094117"/>
            <a:ext cx="845127" cy="720437"/>
          </a:xfrm>
          <a:prstGeom prst="donut">
            <a:avLst>
              <a:gd name="adj" fmla="val 11382"/>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9E5C22FA-C8B9-8647-AC2A-B6BFAC959E1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00050" y="3966294"/>
            <a:ext cx="3543300" cy="2321962"/>
          </a:xfrm>
          <a:prstGeom prst="rect">
            <a:avLst/>
          </a:prstGeom>
        </p:spPr>
      </p:pic>
    </p:spTree>
    <p:extLst>
      <p:ext uri="{BB962C8B-B14F-4D97-AF65-F5344CB8AC3E}">
        <p14:creationId xmlns:p14="http://schemas.microsoft.com/office/powerpoint/2010/main" val="2290014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DB887C-8EB3-E54E-81F0-BD75E62D2965}"/>
              </a:ext>
            </a:extLst>
          </p:cNvPr>
          <p:cNvPicPr>
            <a:picLocks noChangeAspect="1"/>
          </p:cNvPicPr>
          <p:nvPr/>
        </p:nvPicPr>
        <p:blipFill>
          <a:blip r:embed="rId3"/>
          <a:stretch>
            <a:fillRect/>
          </a:stretch>
        </p:blipFill>
        <p:spPr>
          <a:xfrm>
            <a:off x="4239996" y="2091763"/>
            <a:ext cx="4642939" cy="4499765"/>
          </a:xfrm>
          <a:prstGeom prst="rect">
            <a:avLst/>
          </a:prstGeom>
        </p:spPr>
      </p:pic>
      <p:sp>
        <p:nvSpPr>
          <p:cNvPr id="2" name="Text Placeholder 1">
            <a:extLst>
              <a:ext uri="{FF2B5EF4-FFF2-40B4-BE49-F238E27FC236}">
                <a16:creationId xmlns:a16="http://schemas.microsoft.com/office/drawing/2014/main" id="{E4D3FC09-3693-9448-8229-FDB9888CFC1A}"/>
              </a:ext>
            </a:extLst>
          </p:cNvPr>
          <p:cNvSpPr>
            <a:spLocks noGrp="1"/>
          </p:cNvSpPr>
          <p:nvPr>
            <p:ph type="body" sz="quarter" idx="10"/>
          </p:nvPr>
        </p:nvSpPr>
        <p:spPr/>
        <p:txBody>
          <a:bodyPr>
            <a:normAutofit/>
          </a:bodyPr>
          <a:lstStyle/>
          <a:p>
            <a:r>
              <a:rPr lang="en-US" sz="3600" dirty="0"/>
              <a:t>Prediction 2: </a:t>
            </a:r>
            <a:r>
              <a:rPr lang="en-US" sz="3600" i="1" dirty="0"/>
              <a:t>Spurious attractors</a:t>
            </a:r>
          </a:p>
        </p:txBody>
      </p:sp>
      <p:sp>
        <p:nvSpPr>
          <p:cNvPr id="4" name="Text Placeholder 3">
            <a:extLst>
              <a:ext uri="{FF2B5EF4-FFF2-40B4-BE49-F238E27FC236}">
                <a16:creationId xmlns:a16="http://schemas.microsoft.com/office/drawing/2014/main" id="{64347932-29AB-804B-BF24-B2C0127568A9}"/>
              </a:ext>
            </a:extLst>
          </p:cNvPr>
          <p:cNvSpPr>
            <a:spLocks noGrp="1"/>
          </p:cNvSpPr>
          <p:nvPr>
            <p:ph type="body" sz="quarter" idx="12"/>
          </p:nvPr>
        </p:nvSpPr>
        <p:spPr>
          <a:xfrm>
            <a:off x="261065" y="1012600"/>
            <a:ext cx="8621870" cy="547269"/>
          </a:xfrm>
        </p:spPr>
        <p:txBody>
          <a:bodyPr/>
          <a:lstStyle/>
          <a:p>
            <a:r>
              <a:rPr lang="en-US" sz="2800" dirty="0"/>
              <a:t>Gradient learning dynamics do not guarantee convergence to (Nash) optimal solution.</a:t>
            </a:r>
          </a:p>
        </p:txBody>
      </p:sp>
      <p:pic>
        <p:nvPicPr>
          <p:cNvPr id="6" name="Picture 5">
            <a:extLst>
              <a:ext uri="{FF2B5EF4-FFF2-40B4-BE49-F238E27FC236}">
                <a16:creationId xmlns:a16="http://schemas.microsoft.com/office/drawing/2014/main" id="{E2C2BD32-6BBD-E542-ABBF-9D179E216A81}"/>
              </a:ext>
            </a:extLst>
          </p:cNvPr>
          <p:cNvPicPr>
            <a:picLocks noChangeAspect="1"/>
          </p:cNvPicPr>
          <p:nvPr/>
        </p:nvPicPr>
        <p:blipFill>
          <a:blip r:embed="rId4"/>
          <a:stretch>
            <a:fillRect/>
          </a:stretch>
        </p:blipFill>
        <p:spPr>
          <a:xfrm>
            <a:off x="254644" y="2526139"/>
            <a:ext cx="3568595" cy="1040045"/>
          </a:xfrm>
          <a:prstGeom prst="rect">
            <a:avLst/>
          </a:prstGeom>
        </p:spPr>
      </p:pic>
      <p:sp>
        <p:nvSpPr>
          <p:cNvPr id="7" name="TextBox 6">
            <a:extLst>
              <a:ext uri="{FF2B5EF4-FFF2-40B4-BE49-F238E27FC236}">
                <a16:creationId xmlns:a16="http://schemas.microsoft.com/office/drawing/2014/main" id="{2CD7C3EF-5393-B441-AFB7-367F46B4A536}"/>
              </a:ext>
            </a:extLst>
          </p:cNvPr>
          <p:cNvSpPr txBox="1"/>
          <p:nvPr/>
        </p:nvSpPr>
        <p:spPr>
          <a:xfrm>
            <a:off x="106493" y="2126029"/>
            <a:ext cx="3587683" cy="400110"/>
          </a:xfrm>
          <a:prstGeom prst="rect">
            <a:avLst/>
          </a:prstGeom>
          <a:noFill/>
          <a:ln w="38100" cmpd="thickThin">
            <a:noFill/>
          </a:ln>
        </p:spPr>
        <p:txBody>
          <a:bodyPr wrap="square" rtlCol="0">
            <a:spAutoFit/>
          </a:bodyPr>
          <a:lstStyle/>
          <a:p>
            <a:pPr algn="l"/>
            <a:r>
              <a:rPr lang="en-US" sz="2000" dirty="0">
                <a:solidFill>
                  <a:schemeClr val="tx2"/>
                </a:solidFill>
              </a:rPr>
              <a:t>Simultaneous learning:</a:t>
            </a:r>
          </a:p>
        </p:txBody>
      </p:sp>
      <p:sp>
        <p:nvSpPr>
          <p:cNvPr id="3" name="Donut 2">
            <a:extLst>
              <a:ext uri="{FF2B5EF4-FFF2-40B4-BE49-F238E27FC236}">
                <a16:creationId xmlns:a16="http://schemas.microsoft.com/office/drawing/2014/main" id="{7FA6D032-BB37-FF43-A76A-DEF34FC69A08}"/>
              </a:ext>
            </a:extLst>
          </p:cNvPr>
          <p:cNvSpPr/>
          <p:nvPr/>
        </p:nvSpPr>
        <p:spPr>
          <a:xfrm>
            <a:off x="6483496" y="5087302"/>
            <a:ext cx="845127" cy="720437"/>
          </a:xfrm>
          <a:prstGeom prst="donut">
            <a:avLst>
              <a:gd name="adj" fmla="val 11382"/>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4E1D3D74-4402-C848-A3BF-BCD12C8BCFEB}"/>
              </a:ext>
            </a:extLst>
          </p:cNvPr>
          <p:cNvPicPr>
            <a:picLocks noChangeAspect="1"/>
          </p:cNvPicPr>
          <p:nvPr/>
        </p:nvPicPr>
        <p:blipFill rotWithShape="1">
          <a:blip r:embed="rId5">
            <a:clrChange>
              <a:clrFrom>
                <a:srgbClr val="FFFFFF"/>
              </a:clrFrom>
              <a:clrTo>
                <a:srgbClr val="FFFFFF">
                  <a:alpha val="0"/>
                </a:srgbClr>
              </a:clrTo>
            </a:clrChange>
          </a:blip>
          <a:srcRect b="7835"/>
          <a:stretch/>
        </p:blipFill>
        <p:spPr>
          <a:xfrm>
            <a:off x="261065" y="3966294"/>
            <a:ext cx="3752092" cy="2177331"/>
          </a:xfrm>
          <a:prstGeom prst="rect">
            <a:avLst/>
          </a:prstGeom>
        </p:spPr>
      </p:pic>
    </p:spTree>
    <p:extLst>
      <p:ext uri="{BB962C8B-B14F-4D97-AF65-F5344CB8AC3E}">
        <p14:creationId xmlns:p14="http://schemas.microsoft.com/office/powerpoint/2010/main" val="564967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8E0CAC-E06F-1C47-A7A3-A3E94CE5F39D}"/>
              </a:ext>
            </a:extLst>
          </p:cNvPr>
          <p:cNvSpPr>
            <a:spLocks noGrp="1"/>
          </p:cNvSpPr>
          <p:nvPr>
            <p:ph type="body" sz="quarter" idx="10"/>
          </p:nvPr>
        </p:nvSpPr>
        <p:spPr>
          <a:xfrm>
            <a:off x="0" y="521110"/>
            <a:ext cx="9144000" cy="952676"/>
          </a:xfrm>
        </p:spPr>
        <p:txBody>
          <a:bodyPr>
            <a:normAutofit fontScale="77500" lnSpcReduction="20000"/>
          </a:bodyPr>
          <a:lstStyle/>
          <a:p>
            <a:r>
              <a:rPr lang="en-US" dirty="0"/>
              <a:t>Team learning for human and machine systems</a:t>
            </a:r>
          </a:p>
        </p:txBody>
      </p:sp>
      <p:sp>
        <p:nvSpPr>
          <p:cNvPr id="3" name="Text Placeholder 2">
            <a:extLst>
              <a:ext uri="{FF2B5EF4-FFF2-40B4-BE49-F238E27FC236}">
                <a16:creationId xmlns:a16="http://schemas.microsoft.com/office/drawing/2014/main" id="{046AC0D0-4621-7345-8CB2-497999CD53F2}"/>
              </a:ext>
            </a:extLst>
          </p:cNvPr>
          <p:cNvSpPr>
            <a:spLocks noGrp="1"/>
          </p:cNvSpPr>
          <p:nvPr>
            <p:ph type="body" sz="quarter" idx="11"/>
          </p:nvPr>
        </p:nvSpPr>
        <p:spPr>
          <a:xfrm>
            <a:off x="409312" y="1658776"/>
            <a:ext cx="5762887" cy="4446318"/>
          </a:xfrm>
        </p:spPr>
        <p:txBody>
          <a:bodyPr/>
          <a:lstStyle/>
          <a:p>
            <a:pPr marL="0" indent="0">
              <a:buNone/>
            </a:pPr>
            <a:r>
              <a:rPr lang="en-US" b="1" dirty="0"/>
              <a:t>Simulation:</a:t>
            </a:r>
            <a:r>
              <a:rPr lang="en-US" dirty="0"/>
              <a:t> </a:t>
            </a:r>
            <a:r>
              <a:rPr lang="en-US" sz="2800" dirty="0"/>
              <a:t>How do the </a:t>
            </a:r>
            <a:r>
              <a:rPr lang="en-US" sz="2800" b="1" dirty="0">
                <a:solidFill>
                  <a:srgbClr val="FFC000"/>
                </a:solidFill>
              </a:rPr>
              <a:t>coupling </a:t>
            </a:r>
            <a:br>
              <a:rPr lang="en-US" sz="2800" b="1" dirty="0">
                <a:solidFill>
                  <a:srgbClr val="FFC000"/>
                </a:solidFill>
              </a:rPr>
            </a:br>
            <a:r>
              <a:rPr lang="en-US" sz="2800" b="1" dirty="0">
                <a:solidFill>
                  <a:srgbClr val="FFC000"/>
                </a:solidFill>
              </a:rPr>
              <a:t>effects </a:t>
            </a:r>
            <a:r>
              <a:rPr lang="en-US" sz="2800" dirty="0"/>
              <a:t>of states and actions make </a:t>
            </a:r>
            <a:br>
              <a:rPr lang="en-US" sz="2800" dirty="0"/>
            </a:br>
            <a:r>
              <a:rPr lang="en-US" sz="2800" dirty="0"/>
              <a:t>learning difficult in </a:t>
            </a:r>
            <a:r>
              <a:rPr lang="en-US" sz="2800" i="1" dirty="0"/>
              <a:t>team settings</a:t>
            </a:r>
            <a:r>
              <a:rPr lang="en-US" sz="2800" dirty="0"/>
              <a:t>?</a:t>
            </a:r>
            <a:br>
              <a:rPr lang="en-US" sz="2800" dirty="0"/>
            </a:br>
            <a:endParaRPr lang="en-US" sz="2800" dirty="0"/>
          </a:p>
          <a:p>
            <a:pPr marL="0" indent="0">
              <a:buNone/>
            </a:pPr>
            <a:r>
              <a:rPr lang="en-US" b="1" dirty="0"/>
              <a:t>Experiment: </a:t>
            </a:r>
            <a:r>
              <a:rPr lang="en-US" sz="2800" dirty="0"/>
              <a:t>How do humans</a:t>
            </a:r>
            <a:br>
              <a:rPr lang="en-US" sz="2800" dirty="0"/>
            </a:br>
            <a:r>
              <a:rPr lang="en-US" sz="2800" dirty="0"/>
              <a:t>effectively </a:t>
            </a:r>
            <a:r>
              <a:rPr lang="en-US" sz="2800" b="1" dirty="0">
                <a:solidFill>
                  <a:srgbClr val="FFC000"/>
                </a:solidFill>
              </a:rPr>
              <a:t>learn to control </a:t>
            </a:r>
            <a:r>
              <a:rPr lang="en-US" sz="2800" dirty="0"/>
              <a:t>dynamical</a:t>
            </a:r>
            <a:br>
              <a:rPr lang="en-US" sz="2800" dirty="0"/>
            </a:br>
            <a:r>
              <a:rPr lang="en-US" sz="2800" dirty="0"/>
              <a:t>systems (individually + team settings)?</a:t>
            </a:r>
          </a:p>
        </p:txBody>
      </p:sp>
      <p:pic>
        <p:nvPicPr>
          <p:cNvPr id="5" name="Picture 4">
            <a:extLst>
              <a:ext uri="{FF2B5EF4-FFF2-40B4-BE49-F238E27FC236}">
                <a16:creationId xmlns:a16="http://schemas.microsoft.com/office/drawing/2014/main" id="{12C13447-635A-5646-9867-753AC39AF469}"/>
              </a:ext>
            </a:extLst>
          </p:cNvPr>
          <p:cNvPicPr>
            <a:picLocks noChangeAspect="1"/>
          </p:cNvPicPr>
          <p:nvPr/>
        </p:nvPicPr>
        <p:blipFill rotWithShape="1">
          <a:blip r:embed="rId3"/>
          <a:srcRect l="5856"/>
          <a:stretch/>
        </p:blipFill>
        <p:spPr>
          <a:xfrm>
            <a:off x="6735769" y="1658776"/>
            <a:ext cx="1620455" cy="1483207"/>
          </a:xfrm>
          <a:prstGeom prst="rect">
            <a:avLst/>
          </a:prstGeom>
        </p:spPr>
      </p:pic>
      <p:pic>
        <p:nvPicPr>
          <p:cNvPr id="6" name="Picture 5">
            <a:extLst>
              <a:ext uri="{FF2B5EF4-FFF2-40B4-BE49-F238E27FC236}">
                <a16:creationId xmlns:a16="http://schemas.microsoft.com/office/drawing/2014/main" id="{9AE42A19-9C7D-3A43-8D27-F2C804953349}"/>
              </a:ext>
            </a:extLst>
          </p:cNvPr>
          <p:cNvPicPr>
            <a:picLocks noChangeAspect="1"/>
          </p:cNvPicPr>
          <p:nvPr/>
        </p:nvPicPr>
        <p:blipFill>
          <a:blip r:embed="rId4"/>
          <a:stretch>
            <a:fillRect/>
          </a:stretch>
        </p:blipFill>
        <p:spPr>
          <a:xfrm>
            <a:off x="6065536" y="3661925"/>
            <a:ext cx="2960922" cy="1325864"/>
          </a:xfrm>
          <a:prstGeom prst="rect">
            <a:avLst/>
          </a:prstGeom>
        </p:spPr>
      </p:pic>
      <p:sp>
        <p:nvSpPr>
          <p:cNvPr id="7" name="Rectangle 6">
            <a:extLst>
              <a:ext uri="{FF2B5EF4-FFF2-40B4-BE49-F238E27FC236}">
                <a16:creationId xmlns:a16="http://schemas.microsoft.com/office/drawing/2014/main" id="{03B7ED11-8246-AF4F-9A6C-F2B4E324E643}"/>
              </a:ext>
            </a:extLst>
          </p:cNvPr>
          <p:cNvSpPr/>
          <p:nvPr/>
        </p:nvSpPr>
        <p:spPr>
          <a:xfrm>
            <a:off x="45908" y="1400344"/>
            <a:ext cx="9098092" cy="2128719"/>
          </a:xfrm>
          <a:prstGeom prst="rect">
            <a:avLst/>
          </a:prstGeom>
          <a:solidFill>
            <a:srgbClr val="000000">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81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1B4F4AB-BD05-457F-A9DA-64511123CD08}"/>
              </a:ext>
            </a:extLst>
          </p:cNvPr>
          <p:cNvPicPr>
            <a:picLocks noChangeAspect="1"/>
          </p:cNvPicPr>
          <p:nvPr/>
        </p:nvPicPr>
        <p:blipFill>
          <a:blip r:embed="rId3"/>
          <a:stretch>
            <a:fillRect/>
          </a:stretch>
        </p:blipFill>
        <p:spPr>
          <a:xfrm>
            <a:off x="3795824" y="-3715"/>
            <a:ext cx="5348176" cy="6861715"/>
          </a:xfrm>
          <a:prstGeom prst="rect">
            <a:avLst/>
          </a:prstGeom>
        </p:spPr>
      </p:pic>
      <p:grpSp>
        <p:nvGrpSpPr>
          <p:cNvPr id="10" name="Group 9">
            <a:extLst>
              <a:ext uri="{FF2B5EF4-FFF2-40B4-BE49-F238E27FC236}">
                <a16:creationId xmlns:a16="http://schemas.microsoft.com/office/drawing/2014/main" id="{96B5B9E4-0DCE-4C88-A37C-E3EAD76C1BA9}"/>
              </a:ext>
            </a:extLst>
          </p:cNvPr>
          <p:cNvGrpSpPr/>
          <p:nvPr/>
        </p:nvGrpSpPr>
        <p:grpSpPr>
          <a:xfrm>
            <a:off x="1867332" y="1656127"/>
            <a:ext cx="7186774" cy="3281543"/>
            <a:chOff x="1867332" y="1656127"/>
            <a:chExt cx="7186774" cy="3281543"/>
          </a:xfrm>
        </p:grpSpPr>
        <p:grpSp>
          <p:nvGrpSpPr>
            <p:cNvPr id="5" name="Group 4">
              <a:extLst>
                <a:ext uri="{FF2B5EF4-FFF2-40B4-BE49-F238E27FC236}">
                  <a16:creationId xmlns:a16="http://schemas.microsoft.com/office/drawing/2014/main" id="{656A987E-924F-453F-BCD9-B06BB26E6929}"/>
                </a:ext>
              </a:extLst>
            </p:cNvPr>
            <p:cNvGrpSpPr/>
            <p:nvPr/>
          </p:nvGrpSpPr>
          <p:grpSpPr>
            <a:xfrm>
              <a:off x="6702295" y="1656127"/>
              <a:ext cx="2351811" cy="646495"/>
              <a:chOff x="6702295" y="1656127"/>
              <a:chExt cx="2351811" cy="646495"/>
            </a:xfrm>
          </p:grpSpPr>
          <p:sp>
            <p:nvSpPr>
              <p:cNvPr id="69" name="Rectangle 68">
                <a:extLst>
                  <a:ext uri="{FF2B5EF4-FFF2-40B4-BE49-F238E27FC236}">
                    <a16:creationId xmlns:a16="http://schemas.microsoft.com/office/drawing/2014/main" id="{BD4BF6DC-F9FD-4014-BE9A-4A24DA889906}"/>
                  </a:ext>
                </a:extLst>
              </p:cNvPr>
              <p:cNvSpPr/>
              <p:nvPr/>
            </p:nvSpPr>
            <p:spPr>
              <a:xfrm>
                <a:off x="6702295" y="1656127"/>
                <a:ext cx="433956" cy="584775"/>
              </a:xfrm>
              <a:prstGeom prst="rect">
                <a:avLst/>
              </a:prstGeom>
              <a:noFill/>
            </p:spPr>
            <p:txBody>
              <a:bodyPr wrap="square">
                <a:spAutoFit/>
              </a:bodyPr>
              <a:lstStyle/>
              <a:p>
                <a:pPr algn="ctr"/>
                <a:r>
                  <a:rPr lang="en-US" altLang="en-US" sz="3200" i="1" kern="0" dirty="0">
                    <a:solidFill>
                      <a:schemeClr val="bg1">
                        <a:lumMod val="40000"/>
                        <a:lumOff val="60000"/>
                      </a:schemeClr>
                    </a:solidFill>
                    <a:latin typeface="Georgia" panose="02040502050405020303" pitchFamily="18" charset="0"/>
                    <a:ea typeface="ＭＳ Ｐゴシック" charset="-128"/>
                    <a:cs typeface="Times New Roman" panose="02020603050405020304" pitchFamily="18" charset="0"/>
                  </a:rPr>
                  <a:t>y</a:t>
                </a:r>
                <a:endParaRPr lang="en-US" sz="1100" i="1" dirty="0">
                  <a:solidFill>
                    <a:schemeClr val="bg1">
                      <a:lumMod val="40000"/>
                      <a:lumOff val="60000"/>
                    </a:schemeClr>
                  </a:solidFill>
                  <a:latin typeface="Georgia" panose="02040502050405020303" pitchFamily="18" charset="0"/>
                  <a:cs typeface="Times New Roman" panose="02020603050405020304" pitchFamily="18" charset="0"/>
                </a:endParaRPr>
              </a:p>
            </p:txBody>
          </p:sp>
          <p:sp>
            <p:nvSpPr>
              <p:cNvPr id="70" name="Text Placeholder 1">
                <a:extLst>
                  <a:ext uri="{FF2B5EF4-FFF2-40B4-BE49-F238E27FC236}">
                    <a16:creationId xmlns:a16="http://schemas.microsoft.com/office/drawing/2014/main" id="{4A768CFE-440E-4C5C-A263-BD1A6F1D10A0}"/>
                  </a:ext>
                </a:extLst>
              </p:cNvPr>
              <p:cNvSpPr txBox="1">
                <a:spLocks/>
              </p:cNvSpPr>
              <p:nvPr/>
            </p:nvSpPr>
            <p:spPr>
              <a:xfrm>
                <a:off x="7136251" y="1711086"/>
                <a:ext cx="1917855" cy="591536"/>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altLang="en-US" sz="3200" b="0" dirty="0">
                    <a:ea typeface="ＭＳ Ｐゴシック" charset="-128"/>
                  </a:rPr>
                  <a:t>output</a:t>
                </a:r>
                <a:endParaRPr lang="en-US" sz="3200" b="0" dirty="0"/>
              </a:p>
            </p:txBody>
          </p:sp>
        </p:grpSp>
        <p:grpSp>
          <p:nvGrpSpPr>
            <p:cNvPr id="9" name="Group 8">
              <a:extLst>
                <a:ext uri="{FF2B5EF4-FFF2-40B4-BE49-F238E27FC236}">
                  <a16:creationId xmlns:a16="http://schemas.microsoft.com/office/drawing/2014/main" id="{200D297F-0A45-4CA5-8437-9AFCAB139DAA}"/>
                </a:ext>
              </a:extLst>
            </p:cNvPr>
            <p:cNvGrpSpPr/>
            <p:nvPr/>
          </p:nvGrpSpPr>
          <p:grpSpPr>
            <a:xfrm>
              <a:off x="1867332" y="4308430"/>
              <a:ext cx="2273480" cy="629240"/>
              <a:chOff x="1684452" y="4476070"/>
              <a:chExt cx="2273480" cy="629240"/>
            </a:xfrm>
          </p:grpSpPr>
          <p:sp>
            <p:nvSpPr>
              <p:cNvPr id="33" name="Rectangle 32">
                <a:extLst>
                  <a:ext uri="{FF2B5EF4-FFF2-40B4-BE49-F238E27FC236}">
                    <a16:creationId xmlns:a16="http://schemas.microsoft.com/office/drawing/2014/main" id="{2CE0114F-9789-45E8-8BDB-D2A8AE4E1050}"/>
                  </a:ext>
                </a:extLst>
              </p:cNvPr>
              <p:cNvSpPr/>
              <p:nvPr/>
            </p:nvSpPr>
            <p:spPr>
              <a:xfrm>
                <a:off x="3523976" y="4476070"/>
                <a:ext cx="433956" cy="584775"/>
              </a:xfrm>
              <a:prstGeom prst="rect">
                <a:avLst/>
              </a:prstGeom>
              <a:noFill/>
            </p:spPr>
            <p:txBody>
              <a:bodyPr wrap="square">
                <a:spAutoFit/>
              </a:bodyPr>
              <a:lstStyle/>
              <a:p>
                <a:pPr algn="ctr"/>
                <a:r>
                  <a:rPr lang="en-US" altLang="en-US" sz="3200" i="1" kern="0" dirty="0">
                    <a:solidFill>
                      <a:schemeClr val="bg1">
                        <a:lumMod val="40000"/>
                        <a:lumOff val="60000"/>
                      </a:schemeClr>
                    </a:solidFill>
                    <a:latin typeface="Georgia" panose="02040502050405020303" pitchFamily="18" charset="0"/>
                    <a:ea typeface="ＭＳ Ｐゴシック" charset="-128"/>
                    <a:cs typeface="Times New Roman" panose="02020603050405020304" pitchFamily="18" charset="0"/>
                  </a:rPr>
                  <a:t>u</a:t>
                </a:r>
                <a:endParaRPr lang="en-US" sz="1100" i="1" dirty="0">
                  <a:solidFill>
                    <a:schemeClr val="bg1">
                      <a:lumMod val="40000"/>
                      <a:lumOff val="60000"/>
                    </a:schemeClr>
                  </a:solidFill>
                  <a:latin typeface="Georgia" panose="02040502050405020303" pitchFamily="18" charset="0"/>
                  <a:cs typeface="Times New Roman" panose="02020603050405020304" pitchFamily="18" charset="0"/>
                </a:endParaRPr>
              </a:p>
            </p:txBody>
          </p:sp>
          <p:sp>
            <p:nvSpPr>
              <p:cNvPr id="34" name="Text Placeholder 1">
                <a:extLst>
                  <a:ext uri="{FF2B5EF4-FFF2-40B4-BE49-F238E27FC236}">
                    <a16:creationId xmlns:a16="http://schemas.microsoft.com/office/drawing/2014/main" id="{A9928DA7-ADCC-4AB8-B74A-04716603ECDF}"/>
                  </a:ext>
                </a:extLst>
              </p:cNvPr>
              <p:cNvSpPr txBox="1">
                <a:spLocks/>
              </p:cNvSpPr>
              <p:nvPr/>
            </p:nvSpPr>
            <p:spPr>
              <a:xfrm>
                <a:off x="1684452" y="4513774"/>
                <a:ext cx="1917855" cy="591536"/>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altLang="en-US" sz="3200" b="0" dirty="0">
                    <a:ea typeface="ＭＳ Ｐゴシック" charset="-128"/>
                  </a:rPr>
                  <a:t>input</a:t>
                </a:r>
                <a:endParaRPr lang="en-US" sz="3200" b="0" dirty="0"/>
              </a:p>
            </p:txBody>
          </p:sp>
        </p:grpSp>
      </p:grpSp>
      <p:grpSp>
        <p:nvGrpSpPr>
          <p:cNvPr id="11" name="Group 10">
            <a:extLst>
              <a:ext uri="{FF2B5EF4-FFF2-40B4-BE49-F238E27FC236}">
                <a16:creationId xmlns:a16="http://schemas.microsoft.com/office/drawing/2014/main" id="{6D67BC6C-AE4B-4098-9112-D54537BE4FAD}"/>
              </a:ext>
            </a:extLst>
          </p:cNvPr>
          <p:cNvGrpSpPr/>
          <p:nvPr/>
        </p:nvGrpSpPr>
        <p:grpSpPr>
          <a:xfrm>
            <a:off x="1295732" y="1133583"/>
            <a:ext cx="7762061" cy="3222439"/>
            <a:chOff x="1295732" y="1133583"/>
            <a:chExt cx="7762061" cy="3222439"/>
          </a:xfrm>
        </p:grpSpPr>
        <p:grpSp>
          <p:nvGrpSpPr>
            <p:cNvPr id="6" name="Group 5">
              <a:extLst>
                <a:ext uri="{FF2B5EF4-FFF2-40B4-BE49-F238E27FC236}">
                  <a16:creationId xmlns:a16="http://schemas.microsoft.com/office/drawing/2014/main" id="{6795A623-30DF-41AA-B100-1E3DEA86D219}"/>
                </a:ext>
              </a:extLst>
            </p:cNvPr>
            <p:cNvGrpSpPr/>
            <p:nvPr/>
          </p:nvGrpSpPr>
          <p:grpSpPr>
            <a:xfrm>
              <a:off x="6704811" y="1133583"/>
              <a:ext cx="2352982" cy="603716"/>
              <a:chOff x="6704811" y="1121403"/>
              <a:chExt cx="2352982" cy="603716"/>
            </a:xfrm>
          </p:grpSpPr>
          <p:sp>
            <p:nvSpPr>
              <p:cNvPr id="67" name="Text Placeholder 1">
                <a:extLst>
                  <a:ext uri="{FF2B5EF4-FFF2-40B4-BE49-F238E27FC236}">
                    <a16:creationId xmlns:a16="http://schemas.microsoft.com/office/drawing/2014/main" id="{855DA5B5-55CE-425F-A043-9572FE0165CF}"/>
                  </a:ext>
                </a:extLst>
              </p:cNvPr>
              <p:cNvSpPr txBox="1">
                <a:spLocks/>
              </p:cNvSpPr>
              <p:nvPr/>
            </p:nvSpPr>
            <p:spPr>
              <a:xfrm>
                <a:off x="7139938" y="1133583"/>
                <a:ext cx="1917855" cy="591536"/>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altLang="en-US" sz="3200" b="0" dirty="0">
                    <a:ea typeface="ＭＳ Ｐゴシック" charset="-128"/>
                  </a:rPr>
                  <a:t>reference</a:t>
                </a:r>
                <a:endParaRPr lang="en-US" sz="3200" b="0" dirty="0"/>
              </a:p>
            </p:txBody>
          </p:sp>
          <p:sp>
            <p:nvSpPr>
              <p:cNvPr id="68" name="Rectangle 67">
                <a:extLst>
                  <a:ext uri="{FF2B5EF4-FFF2-40B4-BE49-F238E27FC236}">
                    <a16:creationId xmlns:a16="http://schemas.microsoft.com/office/drawing/2014/main" id="{9B9F4C91-90F8-4601-B917-CF9D2D6B48CD}"/>
                  </a:ext>
                </a:extLst>
              </p:cNvPr>
              <p:cNvSpPr/>
              <p:nvPr/>
            </p:nvSpPr>
            <p:spPr>
              <a:xfrm>
                <a:off x="6704811" y="1121403"/>
                <a:ext cx="433956" cy="584775"/>
              </a:xfrm>
              <a:prstGeom prst="rect">
                <a:avLst/>
              </a:prstGeom>
              <a:noFill/>
            </p:spPr>
            <p:txBody>
              <a:bodyPr wrap="square">
                <a:spAutoFit/>
              </a:bodyPr>
              <a:lstStyle/>
              <a:p>
                <a:pPr algn="ctr"/>
                <a:r>
                  <a:rPr lang="en-US" altLang="en-US" sz="3200" i="1" kern="0" dirty="0">
                    <a:solidFill>
                      <a:srgbClr val="FFC000"/>
                    </a:solidFill>
                    <a:latin typeface="Georgia" panose="02040502050405020303" pitchFamily="18" charset="0"/>
                    <a:ea typeface="ＭＳ Ｐゴシック" charset="-128"/>
                    <a:cs typeface="Times New Roman" panose="02020603050405020304" pitchFamily="18" charset="0"/>
                  </a:rPr>
                  <a:t>r</a:t>
                </a:r>
                <a:endParaRPr lang="en-US" sz="1100" i="1" dirty="0">
                  <a:solidFill>
                    <a:srgbClr val="FFC000"/>
                  </a:solidFill>
                  <a:latin typeface="Georgia" panose="02040502050405020303"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708E188A-FA97-4E55-82D5-E7040D348571}"/>
                </a:ext>
              </a:extLst>
            </p:cNvPr>
            <p:cNvGrpSpPr/>
            <p:nvPr/>
          </p:nvGrpSpPr>
          <p:grpSpPr>
            <a:xfrm>
              <a:off x="1295732" y="3726782"/>
              <a:ext cx="2845080" cy="629240"/>
              <a:chOff x="1112851" y="3956734"/>
              <a:chExt cx="2845080" cy="629240"/>
            </a:xfrm>
          </p:grpSpPr>
          <p:sp>
            <p:nvSpPr>
              <p:cNvPr id="82" name="Rectangle 81">
                <a:extLst>
                  <a:ext uri="{FF2B5EF4-FFF2-40B4-BE49-F238E27FC236}">
                    <a16:creationId xmlns:a16="http://schemas.microsoft.com/office/drawing/2014/main" id="{E3522B96-A2C6-43BE-A98C-BA427DA7B6B3}"/>
                  </a:ext>
                </a:extLst>
              </p:cNvPr>
              <p:cNvSpPr/>
              <p:nvPr/>
            </p:nvSpPr>
            <p:spPr>
              <a:xfrm>
                <a:off x="3523975" y="3956734"/>
                <a:ext cx="433956" cy="584775"/>
              </a:xfrm>
              <a:prstGeom prst="rect">
                <a:avLst/>
              </a:prstGeom>
              <a:noFill/>
            </p:spPr>
            <p:txBody>
              <a:bodyPr wrap="square">
                <a:spAutoFit/>
              </a:bodyPr>
              <a:lstStyle/>
              <a:p>
                <a:pPr algn="ctr"/>
                <a:r>
                  <a:rPr lang="en-US" altLang="en-US" sz="3200" i="1" kern="0" dirty="0">
                    <a:solidFill>
                      <a:srgbClr val="FFC000"/>
                    </a:solidFill>
                    <a:latin typeface="Georgia" panose="02040502050405020303" pitchFamily="18" charset="0"/>
                    <a:ea typeface="ＭＳ Ｐゴシック" charset="-128"/>
                    <a:cs typeface="Times New Roman" panose="02020603050405020304" pitchFamily="18" charset="0"/>
                  </a:rPr>
                  <a:t>d</a:t>
                </a:r>
                <a:endParaRPr lang="en-US" sz="1100" i="1" dirty="0">
                  <a:solidFill>
                    <a:srgbClr val="FFC000"/>
                  </a:solidFill>
                  <a:latin typeface="Georgia" panose="02040502050405020303" pitchFamily="18" charset="0"/>
                  <a:cs typeface="Times New Roman" panose="02020603050405020304" pitchFamily="18" charset="0"/>
                </a:endParaRPr>
              </a:p>
            </p:txBody>
          </p:sp>
          <p:sp>
            <p:nvSpPr>
              <p:cNvPr id="83" name="Text Placeholder 1">
                <a:extLst>
                  <a:ext uri="{FF2B5EF4-FFF2-40B4-BE49-F238E27FC236}">
                    <a16:creationId xmlns:a16="http://schemas.microsoft.com/office/drawing/2014/main" id="{C63FF8CF-7135-4016-9AC1-B87F8E308B3B}"/>
                  </a:ext>
                </a:extLst>
              </p:cNvPr>
              <p:cNvSpPr txBox="1">
                <a:spLocks/>
              </p:cNvSpPr>
              <p:nvPr/>
            </p:nvSpPr>
            <p:spPr>
              <a:xfrm>
                <a:off x="1112851" y="3994438"/>
                <a:ext cx="2489456" cy="591536"/>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altLang="en-US" sz="3200" b="0" dirty="0">
                    <a:ea typeface="ＭＳ Ｐゴシック" charset="-128"/>
                  </a:rPr>
                  <a:t>disturbance</a:t>
                </a:r>
                <a:endParaRPr lang="en-US" sz="3200" b="0" dirty="0"/>
              </a:p>
            </p:txBody>
          </p:sp>
        </p:grpSp>
      </p:grpSp>
      <p:sp>
        <p:nvSpPr>
          <p:cNvPr id="84" name="Text Placeholder 1">
            <a:extLst>
              <a:ext uri="{FF2B5EF4-FFF2-40B4-BE49-F238E27FC236}">
                <a16:creationId xmlns:a16="http://schemas.microsoft.com/office/drawing/2014/main" id="{F542504F-FA2C-4BF3-B64E-0E9619970804}"/>
              </a:ext>
            </a:extLst>
          </p:cNvPr>
          <p:cNvSpPr>
            <a:spLocks noGrp="1"/>
          </p:cNvSpPr>
          <p:nvPr>
            <p:ph type="body" sz="quarter" idx="10"/>
          </p:nvPr>
        </p:nvSpPr>
        <p:spPr>
          <a:xfrm>
            <a:off x="0" y="0"/>
            <a:ext cx="5011838" cy="2240902"/>
          </a:xfrm>
        </p:spPr>
        <p:txBody>
          <a:bodyPr>
            <a:noAutofit/>
          </a:bodyPr>
          <a:lstStyle/>
          <a:p>
            <a:r>
              <a:rPr lang="en-US" dirty="0"/>
              <a:t>Experiment:</a:t>
            </a:r>
            <a:br>
              <a:rPr lang="en-US" dirty="0"/>
            </a:br>
            <a:r>
              <a:rPr lang="en-US" dirty="0"/>
              <a:t>Human teleoperation</a:t>
            </a:r>
          </a:p>
        </p:txBody>
      </p:sp>
      <p:sp>
        <p:nvSpPr>
          <p:cNvPr id="20" name="Text Placeholder 2">
            <a:extLst>
              <a:ext uri="{FF2B5EF4-FFF2-40B4-BE49-F238E27FC236}">
                <a16:creationId xmlns:a16="http://schemas.microsoft.com/office/drawing/2014/main" id="{06C37A15-E987-4CDB-B482-8F2C390BC17C}"/>
              </a:ext>
            </a:extLst>
          </p:cNvPr>
          <p:cNvSpPr txBox="1">
            <a:spLocks/>
          </p:cNvSpPr>
          <p:nvPr/>
        </p:nvSpPr>
        <p:spPr>
          <a:xfrm>
            <a:off x="0" y="5025242"/>
            <a:ext cx="9144000" cy="1140181"/>
          </a:xfrm>
          <a:prstGeom prst="rect">
            <a:avLst/>
          </a:prstGeom>
        </p:spPr>
        <p:txBody>
          <a:bodyPr anchor="b"/>
          <a:lstStyle>
            <a:lvl1pPr marL="342900" indent="-342900" algn="l" defTabSz="457200" rtl="0" eaLnBrk="1" latinLnBrk="0" hangingPunct="1">
              <a:spcBef>
                <a:spcPct val="20000"/>
              </a:spcBef>
              <a:buFont typeface="LucidaGrande" charset="0"/>
              <a:buChar char="•"/>
              <a:defRPr sz="3200" b="0" i="0" kern="1200" baseline="0">
                <a:solidFill>
                  <a:schemeClr val="tx2"/>
                </a:solidFill>
                <a:latin typeface="Calibri" charset="0"/>
                <a:ea typeface="Calibri" charset="0"/>
                <a:cs typeface="Calibri" charset="0"/>
              </a:defRPr>
            </a:lvl1pPr>
            <a:lvl2pPr marL="640080" indent="-285750" algn="l" defTabSz="457200" rtl="0" eaLnBrk="1" latinLnBrk="0" hangingPunct="1">
              <a:spcBef>
                <a:spcPct val="20000"/>
              </a:spcBef>
              <a:buFont typeface="Arial"/>
              <a:buChar char="–"/>
              <a:defRPr sz="2800" b="0" i="0" kern="1200" baseline="0">
                <a:solidFill>
                  <a:schemeClr val="tx2"/>
                </a:solidFill>
                <a:latin typeface="Calibri" charset="0"/>
                <a:ea typeface="Calibri" charset="0"/>
                <a:cs typeface="Calibri" charset="0"/>
              </a:defRPr>
            </a:lvl2pPr>
            <a:lvl3pPr marL="1143000" indent="-228600" algn="l" defTabSz="457200" rtl="0" eaLnBrk="1" latinLnBrk="0" hangingPunct="1">
              <a:spcBef>
                <a:spcPct val="20000"/>
              </a:spcBef>
              <a:buSzPct val="100000"/>
              <a:buFont typeface="Lucida Grande"/>
              <a:buChar char="&gt;"/>
              <a:defRPr sz="1800" b="0" i="0" kern="1200" baseline="0">
                <a:solidFill>
                  <a:schemeClr val="tx2"/>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Arial"/>
              <a:buChar char="–"/>
              <a:defRPr sz="1600" b="0" i="0" kern="1200" baseline="0">
                <a:solidFill>
                  <a:schemeClr val="tx2"/>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Lucida Grande"/>
              <a:buChar char="&gt;"/>
              <a:defRPr sz="1400" b="0" i="0" kern="1200" baseline="0">
                <a:solidFill>
                  <a:schemeClr val="tx2"/>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600" dirty="0" err="1"/>
              <a:t>McRuer</a:t>
            </a:r>
            <a:r>
              <a:rPr lang="en-US" sz="1600" dirty="0"/>
              <a:t>, </a:t>
            </a:r>
            <a:r>
              <a:rPr lang="en-US" sz="1600" dirty="0" err="1"/>
              <a:t>Krendel</a:t>
            </a:r>
            <a:r>
              <a:rPr lang="en-US" sz="1600" dirty="0"/>
              <a:t> </a:t>
            </a:r>
            <a:r>
              <a:rPr lang="en-US" sz="1600" i="1" dirty="0"/>
              <a:t>J Franklin Institute</a:t>
            </a:r>
            <a:r>
              <a:rPr lang="en-US" sz="1600" dirty="0"/>
              <a:t> 1959</a:t>
            </a:r>
          </a:p>
          <a:p>
            <a:pPr marL="0" indent="0">
              <a:spcBef>
                <a:spcPts val="0"/>
              </a:spcBef>
              <a:buNone/>
            </a:pPr>
            <a:r>
              <a:rPr lang="en-US" sz="1600" i="1" dirty="0"/>
              <a:t>The Human Operator as a Servo System Element</a:t>
            </a:r>
            <a:endParaRPr lang="en-US" sz="400" dirty="0"/>
          </a:p>
          <a:p>
            <a:pPr marL="0" indent="0">
              <a:spcBef>
                <a:spcPts val="0"/>
              </a:spcBef>
              <a:buNone/>
            </a:pPr>
            <a:r>
              <a:rPr lang="en-US" sz="1600" dirty="0" err="1"/>
              <a:t>McRuer</a:t>
            </a:r>
            <a:r>
              <a:rPr lang="en-US" sz="1600" dirty="0"/>
              <a:t> </a:t>
            </a:r>
            <a:r>
              <a:rPr lang="en-US" sz="1600" i="1" dirty="0" err="1"/>
              <a:t>Automatica</a:t>
            </a:r>
            <a:r>
              <a:rPr lang="en-US" sz="1600" dirty="0"/>
              <a:t> 1980</a:t>
            </a:r>
          </a:p>
          <a:p>
            <a:pPr marL="0" indent="0">
              <a:spcBef>
                <a:spcPts val="0"/>
              </a:spcBef>
              <a:buNone/>
            </a:pPr>
            <a:r>
              <a:rPr lang="en-US" sz="1600" dirty="0"/>
              <a:t>Hu</a:t>
            </a:r>
            <a:r>
              <a:rPr lang="en-US" sz="1600" i="1" dirty="0"/>
              <a:t>man Dynamics in Man-Machine Systems</a:t>
            </a:r>
          </a:p>
        </p:txBody>
      </p:sp>
    </p:spTree>
    <p:extLst>
      <p:ext uri="{BB962C8B-B14F-4D97-AF65-F5344CB8AC3E}">
        <p14:creationId xmlns:p14="http://schemas.microsoft.com/office/powerpoint/2010/main" val="3641693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1D511915-A6BF-E942-B19B-A76091DFD3D8}"/>
              </a:ext>
            </a:extLst>
          </p:cNvPr>
          <p:cNvSpPr>
            <a:spLocks noGrp="1"/>
          </p:cNvSpPr>
          <p:nvPr>
            <p:ph type="body" sz="quarter" idx="10"/>
          </p:nvPr>
        </p:nvSpPr>
        <p:spPr>
          <a:xfrm>
            <a:off x="0" y="95672"/>
            <a:ext cx="9144000" cy="952676"/>
          </a:xfrm>
        </p:spPr>
        <p:txBody>
          <a:bodyPr>
            <a:noAutofit/>
          </a:bodyPr>
          <a:lstStyle/>
          <a:p>
            <a:r>
              <a:rPr lang="en-US" sz="3200" dirty="0"/>
              <a:t>Human sensorimotor learning</a:t>
            </a:r>
          </a:p>
        </p:txBody>
      </p:sp>
      <p:sp>
        <p:nvSpPr>
          <p:cNvPr id="14" name="Text Placeholder 2">
            <a:extLst>
              <a:ext uri="{FF2B5EF4-FFF2-40B4-BE49-F238E27FC236}">
                <a16:creationId xmlns:a16="http://schemas.microsoft.com/office/drawing/2014/main" id="{B871AB4F-A332-FE44-AE91-4EF2863B65FE}"/>
              </a:ext>
            </a:extLst>
          </p:cNvPr>
          <p:cNvSpPr>
            <a:spLocks noGrp="1"/>
          </p:cNvSpPr>
          <p:nvPr>
            <p:ph type="body" sz="quarter" idx="11"/>
          </p:nvPr>
        </p:nvSpPr>
        <p:spPr>
          <a:xfrm>
            <a:off x="3792772" y="1109443"/>
            <a:ext cx="4831274" cy="2170704"/>
          </a:xfrm>
        </p:spPr>
        <p:txBody>
          <a:bodyPr/>
          <a:lstStyle/>
          <a:p>
            <a:pPr lvl="1"/>
            <a:r>
              <a:rPr lang="en-US" dirty="0"/>
              <a:t>subjects use 1-dimensional input device to control </a:t>
            </a:r>
            <a:r>
              <a:rPr lang="en-US" b="1" dirty="0">
                <a:solidFill>
                  <a:schemeClr val="bg1">
                    <a:lumMod val="40000"/>
                    <a:lumOff val="60000"/>
                  </a:schemeClr>
                </a:solidFill>
              </a:rPr>
              <a:t>cursor motion </a:t>
            </a:r>
            <a:r>
              <a:rPr lang="en-US" dirty="0"/>
              <a:t>to track </a:t>
            </a:r>
            <a:r>
              <a:rPr lang="en-US" b="1" dirty="0">
                <a:solidFill>
                  <a:srgbClr val="FFC000"/>
                </a:solidFill>
              </a:rPr>
              <a:t>specified reference</a:t>
            </a:r>
          </a:p>
        </p:txBody>
      </p:sp>
      <p:pic>
        <p:nvPicPr>
          <p:cNvPr id="15" name="Picture 14">
            <a:extLst>
              <a:ext uri="{FF2B5EF4-FFF2-40B4-BE49-F238E27FC236}">
                <a16:creationId xmlns:a16="http://schemas.microsoft.com/office/drawing/2014/main" id="{DAB0DA57-DB27-A843-AC97-BFCA917CE41F}"/>
              </a:ext>
            </a:extLst>
          </p:cNvPr>
          <p:cNvPicPr>
            <a:picLocks noChangeAspect="1"/>
          </p:cNvPicPr>
          <p:nvPr/>
        </p:nvPicPr>
        <p:blipFill rotWithShape="1">
          <a:blip r:embed="rId5">
            <a:extLst>
              <a:ext uri="{28A0092B-C50C-407E-A947-70E740481C1C}">
                <a14:useLocalDpi xmlns:a14="http://schemas.microsoft.com/office/drawing/2010/main" val="0"/>
              </a:ext>
            </a:extLst>
          </a:blip>
          <a:srcRect r="80870" b="72989"/>
          <a:stretch/>
        </p:blipFill>
        <p:spPr>
          <a:xfrm>
            <a:off x="1195902" y="1105194"/>
            <a:ext cx="2775339" cy="1844182"/>
          </a:xfrm>
          <a:prstGeom prst="rect">
            <a:avLst/>
          </a:prstGeom>
          <a:ln w="38100">
            <a:solidFill>
              <a:schemeClr val="accent1"/>
            </a:solidFill>
          </a:ln>
        </p:spPr>
      </p:pic>
      <p:pic>
        <p:nvPicPr>
          <p:cNvPr id="16" name="Picture 15">
            <a:extLst>
              <a:ext uri="{FF2B5EF4-FFF2-40B4-BE49-F238E27FC236}">
                <a16:creationId xmlns:a16="http://schemas.microsoft.com/office/drawing/2014/main" id="{41541B35-73F1-DE43-B511-6FB9FE8BFB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6172200"/>
            <a:ext cx="685800" cy="685800"/>
          </a:xfrm>
          <a:prstGeom prst="rect">
            <a:avLst/>
          </a:prstGeom>
        </p:spPr>
      </p:pic>
      <p:sp>
        <p:nvSpPr>
          <p:cNvPr id="17" name="Text Placeholder 2">
            <a:extLst>
              <a:ext uri="{FF2B5EF4-FFF2-40B4-BE49-F238E27FC236}">
                <a16:creationId xmlns:a16="http://schemas.microsoft.com/office/drawing/2014/main" id="{92C2B7B5-2DE0-D148-B320-5182A0FF5FFD}"/>
              </a:ext>
            </a:extLst>
          </p:cNvPr>
          <p:cNvSpPr txBox="1">
            <a:spLocks/>
          </p:cNvSpPr>
          <p:nvPr/>
        </p:nvSpPr>
        <p:spPr>
          <a:xfrm>
            <a:off x="2041364" y="6174941"/>
            <a:ext cx="5836024" cy="683059"/>
          </a:xfrm>
          <a:prstGeom prst="rect">
            <a:avLst/>
          </a:prstGeom>
        </p:spPr>
        <p:txBody>
          <a:bodyPr anchor="b"/>
          <a:lstStyle>
            <a:lvl1pPr marL="342900" indent="-342900" algn="l" defTabSz="457200" rtl="0" eaLnBrk="1" latinLnBrk="0" hangingPunct="1">
              <a:spcBef>
                <a:spcPct val="20000"/>
              </a:spcBef>
              <a:buFont typeface="LucidaGrande" charset="0"/>
              <a:buChar char="•"/>
              <a:defRPr sz="3200" b="0" i="0" kern="1200" baseline="0">
                <a:solidFill>
                  <a:schemeClr val="tx2"/>
                </a:solidFill>
                <a:latin typeface="Calibri" charset="0"/>
                <a:ea typeface="Calibri" charset="0"/>
                <a:cs typeface="Calibri" charset="0"/>
              </a:defRPr>
            </a:lvl1pPr>
            <a:lvl2pPr marL="640080" indent="-285750" algn="l" defTabSz="457200" rtl="0" eaLnBrk="1" latinLnBrk="0" hangingPunct="1">
              <a:spcBef>
                <a:spcPct val="20000"/>
              </a:spcBef>
              <a:buFont typeface="Arial"/>
              <a:buChar char="–"/>
              <a:defRPr sz="2800" b="0" i="0" kern="1200" baseline="0">
                <a:solidFill>
                  <a:schemeClr val="tx2"/>
                </a:solidFill>
                <a:latin typeface="Calibri" charset="0"/>
                <a:ea typeface="Calibri" charset="0"/>
                <a:cs typeface="Calibri" charset="0"/>
              </a:defRPr>
            </a:lvl2pPr>
            <a:lvl3pPr marL="1143000" indent="-228600" algn="l" defTabSz="457200" rtl="0" eaLnBrk="1" latinLnBrk="0" hangingPunct="1">
              <a:spcBef>
                <a:spcPct val="20000"/>
              </a:spcBef>
              <a:buSzPct val="100000"/>
              <a:buFont typeface="Lucida Grande"/>
              <a:buChar char="&gt;"/>
              <a:defRPr sz="1800" b="0" i="0" kern="1200" baseline="0">
                <a:solidFill>
                  <a:schemeClr val="tx2"/>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Arial"/>
              <a:buChar char="–"/>
              <a:defRPr sz="1600" b="0" i="0" kern="1200" baseline="0">
                <a:solidFill>
                  <a:schemeClr val="tx2"/>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Lucida Grande"/>
              <a:buChar char="&gt;"/>
              <a:defRPr sz="1400" b="0" i="0" kern="1200" baseline="0">
                <a:solidFill>
                  <a:schemeClr val="tx2"/>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500"/>
              </a:lnSpc>
              <a:spcBef>
                <a:spcPts val="0"/>
              </a:spcBef>
              <a:buFont typeface="LucidaGrande" charset="0"/>
              <a:buNone/>
            </a:pPr>
            <a:r>
              <a:rPr lang="en-US" sz="1600"/>
              <a:t>Roth, Howell, Beckwith, Burden </a:t>
            </a:r>
            <a:r>
              <a:rPr lang="en-US" sz="1600" i="1"/>
              <a:t>SPIE 2017</a:t>
            </a:r>
            <a:endParaRPr lang="en-US" sz="1600"/>
          </a:p>
          <a:p>
            <a:pPr marL="0" indent="0">
              <a:lnSpc>
                <a:spcPts val="1500"/>
              </a:lnSpc>
              <a:spcBef>
                <a:spcPts val="0"/>
              </a:spcBef>
              <a:buFont typeface="LucidaGrande" charset="0"/>
              <a:buNone/>
            </a:pPr>
            <a:r>
              <a:rPr lang="en-US" sz="1600" i="1"/>
              <a:t>Toward experimental validation of a model for human sensorimotor learning and control in teleoperation</a:t>
            </a:r>
            <a:endParaRPr lang="en-US" sz="1600" i="1" dirty="0"/>
          </a:p>
        </p:txBody>
      </p:sp>
      <p:pic>
        <p:nvPicPr>
          <p:cNvPr id="18" name="Picture 17">
            <a:extLst>
              <a:ext uri="{FF2B5EF4-FFF2-40B4-BE49-F238E27FC236}">
                <a16:creationId xmlns:a16="http://schemas.microsoft.com/office/drawing/2014/main" id="{6F0B491E-18E5-0C4C-9421-3CF9E49E84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173866"/>
            <a:ext cx="685800" cy="685800"/>
          </a:xfrm>
          <a:prstGeom prst="rect">
            <a:avLst/>
          </a:prstGeom>
          <a:ln w="38100">
            <a:noFill/>
          </a:ln>
        </p:spPr>
      </p:pic>
      <p:pic>
        <p:nvPicPr>
          <p:cNvPr id="19" name="Picture 18">
            <a:extLst>
              <a:ext uri="{FF2B5EF4-FFF2-40B4-BE49-F238E27FC236}">
                <a16:creationId xmlns:a16="http://schemas.microsoft.com/office/drawing/2014/main" id="{7C510C92-FA46-8540-B386-2B4C92A5AA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1600" y="6172200"/>
            <a:ext cx="685800" cy="685800"/>
          </a:xfrm>
          <a:prstGeom prst="rect">
            <a:avLst/>
          </a:prstGeom>
          <a:ln w="38100">
            <a:noFill/>
          </a:ln>
        </p:spPr>
      </p:pic>
      <p:pic>
        <p:nvPicPr>
          <p:cNvPr id="20" name="DisturbancePlusRefTracking">
            <a:hlinkClick r:id="" action="ppaction://media"/>
            <a:extLst>
              <a:ext uri="{FF2B5EF4-FFF2-40B4-BE49-F238E27FC236}">
                <a16:creationId xmlns:a16="http://schemas.microsoft.com/office/drawing/2014/main" id="{44FB16B2-9C68-FA4F-94B0-1F91AA5BDB9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350" y="3150585"/>
            <a:ext cx="9144000" cy="2314575"/>
          </a:xfrm>
          <a:prstGeom prst="rect">
            <a:avLst/>
          </a:prstGeom>
        </p:spPr>
      </p:pic>
    </p:spTree>
    <p:extLst>
      <p:ext uri="{BB962C8B-B14F-4D97-AF65-F5344CB8AC3E}">
        <p14:creationId xmlns:p14="http://schemas.microsoft.com/office/powerpoint/2010/main" val="139337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1B4F4AB-BD05-457F-A9DA-64511123CD08}"/>
              </a:ext>
            </a:extLst>
          </p:cNvPr>
          <p:cNvPicPr>
            <a:picLocks noChangeAspect="1"/>
          </p:cNvPicPr>
          <p:nvPr/>
        </p:nvPicPr>
        <p:blipFill>
          <a:blip r:embed="rId3">
            <a:duotone>
              <a:prstClr val="black"/>
              <a:schemeClr val="tx1">
                <a:lumMod val="50000"/>
                <a:tint val="45000"/>
                <a:satMod val="400000"/>
              </a:schemeClr>
            </a:duotone>
          </a:blip>
          <a:stretch>
            <a:fillRect/>
          </a:stretch>
        </p:blipFill>
        <p:spPr>
          <a:xfrm>
            <a:off x="3795824" y="-3715"/>
            <a:ext cx="5348176" cy="6861715"/>
          </a:xfrm>
          <a:prstGeom prst="rect">
            <a:avLst/>
          </a:prstGeom>
        </p:spPr>
      </p:pic>
      <p:sp>
        <p:nvSpPr>
          <p:cNvPr id="53" name="Rounded Rectangle 39">
            <a:extLst>
              <a:ext uri="{FF2B5EF4-FFF2-40B4-BE49-F238E27FC236}">
                <a16:creationId xmlns:a16="http://schemas.microsoft.com/office/drawing/2014/main" id="{0750D3B7-990E-4D2D-8C34-F49FF9C524E7}"/>
              </a:ext>
            </a:extLst>
          </p:cNvPr>
          <p:cNvSpPr/>
          <p:nvPr/>
        </p:nvSpPr>
        <p:spPr>
          <a:xfrm>
            <a:off x="32804" y="1262667"/>
            <a:ext cx="9028671" cy="3849074"/>
          </a:xfrm>
          <a:prstGeom prst="roundRect">
            <a:avLst/>
          </a:prstGeom>
          <a:solidFill>
            <a:srgbClr val="000000"/>
          </a:solidFill>
          <a:ln w="38100">
            <a:solidFill>
              <a:srgbClr val="FFC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srgbClr val="E8D3A2"/>
              </a:solidFill>
            </a:endParaRPr>
          </a:p>
        </p:txBody>
      </p:sp>
      <p:sp>
        <p:nvSpPr>
          <p:cNvPr id="14" name="Rounded Rectangle 9">
            <a:extLst>
              <a:ext uri="{FF2B5EF4-FFF2-40B4-BE49-F238E27FC236}">
                <a16:creationId xmlns:a16="http://schemas.microsoft.com/office/drawing/2014/main" id="{700C13EE-8FB3-40A1-B626-7A943FB5BFDB}"/>
              </a:ext>
            </a:extLst>
          </p:cNvPr>
          <p:cNvSpPr/>
          <p:nvPr/>
        </p:nvSpPr>
        <p:spPr>
          <a:xfrm>
            <a:off x="3071873" y="2314648"/>
            <a:ext cx="655767" cy="655767"/>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rgbClr val="C00000"/>
                </a:solidFill>
                <a:latin typeface="Georgia" charset="0"/>
                <a:ea typeface="Georgia" charset="0"/>
                <a:cs typeface="Georgia" charset="0"/>
              </a:rPr>
              <a:t>F</a:t>
            </a:r>
          </a:p>
        </p:txBody>
      </p:sp>
      <p:sp>
        <p:nvSpPr>
          <p:cNvPr id="15" name="Rounded Rectangle 15">
            <a:extLst>
              <a:ext uri="{FF2B5EF4-FFF2-40B4-BE49-F238E27FC236}">
                <a16:creationId xmlns:a16="http://schemas.microsoft.com/office/drawing/2014/main" id="{7E37C048-EC52-4483-BF5E-4684D3523944}"/>
              </a:ext>
            </a:extLst>
          </p:cNvPr>
          <p:cNvSpPr/>
          <p:nvPr/>
        </p:nvSpPr>
        <p:spPr>
          <a:xfrm>
            <a:off x="3064529" y="3738848"/>
            <a:ext cx="655767" cy="655767"/>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rgbClr val="0070C0"/>
                </a:solidFill>
                <a:latin typeface="Georgia" charset="0"/>
                <a:ea typeface="Georgia" charset="0"/>
                <a:cs typeface="Georgia" charset="0"/>
              </a:rPr>
              <a:t>B</a:t>
            </a:r>
          </a:p>
        </p:txBody>
      </p:sp>
      <p:sp>
        <p:nvSpPr>
          <p:cNvPr id="16" name="Oval 15">
            <a:extLst>
              <a:ext uri="{FF2B5EF4-FFF2-40B4-BE49-F238E27FC236}">
                <a16:creationId xmlns:a16="http://schemas.microsoft.com/office/drawing/2014/main" id="{C4CCD509-8ED5-4259-AEAF-530994E239BE}"/>
              </a:ext>
            </a:extLst>
          </p:cNvPr>
          <p:cNvSpPr/>
          <p:nvPr/>
        </p:nvSpPr>
        <p:spPr>
          <a:xfrm>
            <a:off x="4238975" y="3096560"/>
            <a:ext cx="541957" cy="541956"/>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rgbClr val="FFFFFF"/>
                </a:solidFill>
                <a:latin typeface="Georgia" charset="0"/>
                <a:ea typeface="Georgia" charset="0"/>
                <a:cs typeface="Georgia" charset="0"/>
              </a:rPr>
              <a:t>+</a:t>
            </a:r>
          </a:p>
        </p:txBody>
      </p:sp>
      <p:cxnSp>
        <p:nvCxnSpPr>
          <p:cNvPr id="17" name="Elbow Connector 17">
            <a:extLst>
              <a:ext uri="{FF2B5EF4-FFF2-40B4-BE49-F238E27FC236}">
                <a16:creationId xmlns:a16="http://schemas.microsoft.com/office/drawing/2014/main" id="{15FBDF45-78D2-4BBD-A46E-205F3F257527}"/>
              </a:ext>
            </a:extLst>
          </p:cNvPr>
          <p:cNvCxnSpPr/>
          <p:nvPr/>
        </p:nvCxnSpPr>
        <p:spPr>
          <a:xfrm>
            <a:off x="3727640" y="2642532"/>
            <a:ext cx="782313" cy="454028"/>
          </a:xfrm>
          <a:prstGeom prst="bentConnector2">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8">
            <a:extLst>
              <a:ext uri="{FF2B5EF4-FFF2-40B4-BE49-F238E27FC236}">
                <a16:creationId xmlns:a16="http://schemas.microsoft.com/office/drawing/2014/main" id="{F9640842-3F3D-44C0-B8FC-116EA7482692}"/>
              </a:ext>
            </a:extLst>
          </p:cNvPr>
          <p:cNvCxnSpPr/>
          <p:nvPr/>
        </p:nvCxnSpPr>
        <p:spPr>
          <a:xfrm flipV="1">
            <a:off x="3720296" y="3638518"/>
            <a:ext cx="789657" cy="428214"/>
          </a:xfrm>
          <a:prstGeom prst="bentConnector2">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C4390B6C-8B79-4DD6-9D10-4D327DA98F6A}"/>
              </a:ext>
            </a:extLst>
          </p:cNvPr>
          <p:cNvSpPr/>
          <p:nvPr/>
        </p:nvSpPr>
        <p:spPr>
          <a:xfrm>
            <a:off x="6073483" y="3096560"/>
            <a:ext cx="541957" cy="541956"/>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rgbClr val="FFFFFF"/>
                </a:solidFill>
                <a:latin typeface="Georgia" charset="0"/>
                <a:ea typeface="Georgia" charset="0"/>
                <a:cs typeface="Georgia" charset="0"/>
              </a:rPr>
              <a:t>+</a:t>
            </a:r>
          </a:p>
        </p:txBody>
      </p:sp>
      <p:sp>
        <p:nvSpPr>
          <p:cNvPr id="21" name="Rounded Rectangle 20">
            <a:extLst>
              <a:ext uri="{FF2B5EF4-FFF2-40B4-BE49-F238E27FC236}">
                <a16:creationId xmlns:a16="http://schemas.microsoft.com/office/drawing/2014/main" id="{FC117642-821B-4368-903F-6FDBAFAFD488}"/>
              </a:ext>
            </a:extLst>
          </p:cNvPr>
          <p:cNvSpPr/>
          <p:nvPr/>
        </p:nvSpPr>
        <p:spPr>
          <a:xfrm>
            <a:off x="7280248" y="3039655"/>
            <a:ext cx="655767" cy="655767"/>
          </a:xfrm>
          <a:prstGeom prst="round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chemeClr val="tx2"/>
                </a:solidFill>
                <a:latin typeface="Georgia" charset="0"/>
                <a:ea typeface="Georgia" charset="0"/>
                <a:cs typeface="Georgia" charset="0"/>
              </a:rPr>
              <a:t>M</a:t>
            </a:r>
          </a:p>
        </p:txBody>
      </p:sp>
      <p:cxnSp>
        <p:nvCxnSpPr>
          <p:cNvPr id="22" name="Straight Arrow Connector 21">
            <a:extLst>
              <a:ext uri="{FF2B5EF4-FFF2-40B4-BE49-F238E27FC236}">
                <a16:creationId xmlns:a16="http://schemas.microsoft.com/office/drawing/2014/main" id="{0F9FAD03-9BF9-4916-9D97-7E1BB14BBA67}"/>
              </a:ext>
            </a:extLst>
          </p:cNvPr>
          <p:cNvCxnSpPr>
            <a:cxnSpLocks/>
          </p:cNvCxnSpPr>
          <p:nvPr/>
        </p:nvCxnSpPr>
        <p:spPr>
          <a:xfrm>
            <a:off x="4780931" y="3367538"/>
            <a:ext cx="1292552" cy="1"/>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A6571A9-28C5-4F3A-8029-04E7DB98FEE9}"/>
              </a:ext>
            </a:extLst>
          </p:cNvPr>
          <p:cNvCxnSpPr>
            <a:cxnSpLocks/>
          </p:cNvCxnSpPr>
          <p:nvPr/>
        </p:nvCxnSpPr>
        <p:spPr>
          <a:xfrm>
            <a:off x="6615440" y="3367538"/>
            <a:ext cx="664808" cy="1"/>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195A1505-436A-4CE0-A1BC-C9FAA2A3B150}"/>
              </a:ext>
            </a:extLst>
          </p:cNvPr>
          <p:cNvSpPr/>
          <p:nvPr/>
        </p:nvSpPr>
        <p:spPr>
          <a:xfrm>
            <a:off x="165059" y="3753138"/>
            <a:ext cx="492688" cy="492688"/>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rgbClr val="FFC000"/>
                </a:solidFill>
                <a:latin typeface="Georgia" charset="0"/>
                <a:ea typeface="Georgia" charset="0"/>
                <a:cs typeface="Georgia" charset="0"/>
              </a:rPr>
              <a:t>r</a:t>
            </a:r>
          </a:p>
        </p:txBody>
      </p:sp>
      <p:sp>
        <p:nvSpPr>
          <p:cNvPr id="25" name="Rounded Rectangle 24">
            <a:extLst>
              <a:ext uri="{FF2B5EF4-FFF2-40B4-BE49-F238E27FC236}">
                <a16:creationId xmlns:a16="http://schemas.microsoft.com/office/drawing/2014/main" id="{24CA59F2-3678-4114-A10D-70BDD292C21D}"/>
              </a:ext>
            </a:extLst>
          </p:cNvPr>
          <p:cNvSpPr/>
          <p:nvPr/>
        </p:nvSpPr>
        <p:spPr>
          <a:xfrm>
            <a:off x="3875977" y="2629033"/>
            <a:ext cx="492688" cy="492688"/>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rgbClr val="C00000"/>
                </a:solidFill>
                <a:latin typeface="Georgia" charset="0"/>
                <a:ea typeface="Georgia" charset="0"/>
                <a:cs typeface="Georgia" charset="0"/>
              </a:rPr>
              <a:t>f</a:t>
            </a:r>
          </a:p>
        </p:txBody>
      </p:sp>
      <p:sp>
        <p:nvSpPr>
          <p:cNvPr id="26" name="Rounded Rectangle 25">
            <a:extLst>
              <a:ext uri="{FF2B5EF4-FFF2-40B4-BE49-F238E27FC236}">
                <a16:creationId xmlns:a16="http://schemas.microsoft.com/office/drawing/2014/main" id="{7D954F02-26EE-444F-9365-13E1B6CA31FE}"/>
              </a:ext>
            </a:extLst>
          </p:cNvPr>
          <p:cNvSpPr/>
          <p:nvPr/>
        </p:nvSpPr>
        <p:spPr>
          <a:xfrm>
            <a:off x="5051475" y="2853030"/>
            <a:ext cx="492688" cy="492688"/>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rgbClr val="33006F">
                    <a:lumMod val="40000"/>
                    <a:lumOff val="60000"/>
                  </a:srgbClr>
                </a:solidFill>
                <a:latin typeface="Georgia" charset="0"/>
                <a:ea typeface="Georgia" charset="0"/>
                <a:cs typeface="Georgia" charset="0"/>
              </a:rPr>
              <a:t>u</a:t>
            </a:r>
          </a:p>
        </p:txBody>
      </p:sp>
      <p:cxnSp>
        <p:nvCxnSpPr>
          <p:cNvPr id="27" name="Straight Arrow Connector 26">
            <a:extLst>
              <a:ext uri="{FF2B5EF4-FFF2-40B4-BE49-F238E27FC236}">
                <a16:creationId xmlns:a16="http://schemas.microsoft.com/office/drawing/2014/main" id="{8437339F-592A-4E79-A6B7-56F9450C22EA}"/>
              </a:ext>
            </a:extLst>
          </p:cNvPr>
          <p:cNvCxnSpPr/>
          <p:nvPr/>
        </p:nvCxnSpPr>
        <p:spPr>
          <a:xfrm>
            <a:off x="6347908" y="2604812"/>
            <a:ext cx="0" cy="491748"/>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Rounded Rectangle 27">
            <a:extLst>
              <a:ext uri="{FF2B5EF4-FFF2-40B4-BE49-F238E27FC236}">
                <a16:creationId xmlns:a16="http://schemas.microsoft.com/office/drawing/2014/main" id="{F84CD8EB-737D-4DD1-8ECA-7E00DB2496CB}"/>
              </a:ext>
            </a:extLst>
          </p:cNvPr>
          <p:cNvSpPr/>
          <p:nvPr/>
        </p:nvSpPr>
        <p:spPr>
          <a:xfrm>
            <a:off x="6101564" y="2112124"/>
            <a:ext cx="492688" cy="492688"/>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rgbClr val="FFC000"/>
                </a:solidFill>
                <a:latin typeface="Georgia" charset="0"/>
                <a:ea typeface="Georgia" charset="0"/>
                <a:cs typeface="Georgia" charset="0"/>
              </a:rPr>
              <a:t>d</a:t>
            </a:r>
          </a:p>
        </p:txBody>
      </p:sp>
      <p:cxnSp>
        <p:nvCxnSpPr>
          <p:cNvPr id="29" name="Straight Arrow Connector 28">
            <a:extLst>
              <a:ext uri="{FF2B5EF4-FFF2-40B4-BE49-F238E27FC236}">
                <a16:creationId xmlns:a16="http://schemas.microsoft.com/office/drawing/2014/main" id="{9420038F-CAAC-4F7C-8E0B-2227C6F3AF09}"/>
              </a:ext>
            </a:extLst>
          </p:cNvPr>
          <p:cNvCxnSpPr/>
          <p:nvPr/>
        </p:nvCxnSpPr>
        <p:spPr>
          <a:xfrm>
            <a:off x="2081059" y="4056093"/>
            <a:ext cx="983472" cy="10638"/>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ounded Rectangle 29">
            <a:extLst>
              <a:ext uri="{FF2B5EF4-FFF2-40B4-BE49-F238E27FC236}">
                <a16:creationId xmlns:a16="http://schemas.microsoft.com/office/drawing/2014/main" id="{B24C2132-5340-4B89-B12D-A9130CFD9796}"/>
              </a:ext>
            </a:extLst>
          </p:cNvPr>
          <p:cNvSpPr/>
          <p:nvPr/>
        </p:nvSpPr>
        <p:spPr>
          <a:xfrm>
            <a:off x="3855610" y="3546777"/>
            <a:ext cx="492688" cy="492688"/>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rgbClr val="0070C0"/>
                </a:solidFill>
                <a:latin typeface="Georgia" charset="0"/>
                <a:ea typeface="Georgia" charset="0"/>
                <a:cs typeface="Georgia" charset="0"/>
              </a:rPr>
              <a:t>b</a:t>
            </a:r>
          </a:p>
        </p:txBody>
      </p:sp>
      <p:cxnSp>
        <p:nvCxnSpPr>
          <p:cNvPr id="31" name="Straight Arrow Connector 30">
            <a:extLst>
              <a:ext uri="{FF2B5EF4-FFF2-40B4-BE49-F238E27FC236}">
                <a16:creationId xmlns:a16="http://schemas.microsoft.com/office/drawing/2014/main" id="{4E91A2F9-54B1-462A-9E8F-5502A68366CB}"/>
              </a:ext>
            </a:extLst>
          </p:cNvPr>
          <p:cNvCxnSpPr/>
          <p:nvPr/>
        </p:nvCxnSpPr>
        <p:spPr>
          <a:xfrm>
            <a:off x="612393" y="4066731"/>
            <a:ext cx="731416" cy="0"/>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ounded Rectangle 31">
            <a:extLst>
              <a:ext uri="{FF2B5EF4-FFF2-40B4-BE49-F238E27FC236}">
                <a16:creationId xmlns:a16="http://schemas.microsoft.com/office/drawing/2014/main" id="{3AC941F0-A51B-4868-B0FC-A5C0CB4F4D21}"/>
              </a:ext>
            </a:extLst>
          </p:cNvPr>
          <p:cNvSpPr/>
          <p:nvPr/>
        </p:nvSpPr>
        <p:spPr>
          <a:xfrm>
            <a:off x="1302362" y="3783618"/>
            <a:ext cx="492688" cy="492688"/>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rgbClr val="FFFFFF"/>
                </a:solidFill>
                <a:latin typeface="Georgia" charset="0"/>
                <a:ea typeface="Georgia" charset="0"/>
                <a:cs typeface="Georgia" charset="0"/>
              </a:rPr>
              <a:t>+</a:t>
            </a:r>
          </a:p>
        </p:txBody>
      </p:sp>
      <p:sp>
        <p:nvSpPr>
          <p:cNvPr id="35" name="Oval 34">
            <a:extLst>
              <a:ext uri="{FF2B5EF4-FFF2-40B4-BE49-F238E27FC236}">
                <a16:creationId xmlns:a16="http://schemas.microsoft.com/office/drawing/2014/main" id="{EB8F90EB-94FC-43C4-9BFC-C179BD72E4D2}"/>
              </a:ext>
            </a:extLst>
          </p:cNvPr>
          <p:cNvSpPr/>
          <p:nvPr/>
        </p:nvSpPr>
        <p:spPr>
          <a:xfrm>
            <a:off x="1359714" y="3695422"/>
            <a:ext cx="721343" cy="721343"/>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2800" i="1" dirty="0">
              <a:solidFill>
                <a:srgbClr val="FFFFFF"/>
              </a:solidFill>
              <a:latin typeface="Georgia" charset="0"/>
              <a:ea typeface="Georgia" charset="0"/>
              <a:cs typeface="Georgia" charset="0"/>
            </a:endParaRPr>
          </a:p>
        </p:txBody>
      </p:sp>
      <p:sp>
        <p:nvSpPr>
          <p:cNvPr id="36" name="Rounded Rectangle 33">
            <a:extLst>
              <a:ext uri="{FF2B5EF4-FFF2-40B4-BE49-F238E27FC236}">
                <a16:creationId xmlns:a16="http://schemas.microsoft.com/office/drawing/2014/main" id="{73D31108-AA03-4CC9-AE90-19154E27E258}"/>
              </a:ext>
            </a:extLst>
          </p:cNvPr>
          <p:cNvSpPr/>
          <p:nvPr/>
        </p:nvSpPr>
        <p:spPr>
          <a:xfrm>
            <a:off x="1475400" y="3993151"/>
            <a:ext cx="492688" cy="492688"/>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a:solidFill>
                  <a:srgbClr val="FFFFFF"/>
                </a:solidFill>
                <a:latin typeface="Georgia" charset="0"/>
                <a:ea typeface="Georgia" charset="0"/>
                <a:cs typeface="Georgia" charset="0"/>
              </a:rPr>
              <a:t>-</a:t>
            </a:r>
            <a:endParaRPr lang="en-US" sz="2800" i="1" dirty="0">
              <a:solidFill>
                <a:srgbClr val="FFFFFF"/>
              </a:solidFill>
              <a:latin typeface="Georgia" charset="0"/>
              <a:ea typeface="Georgia" charset="0"/>
              <a:cs typeface="Georgia" charset="0"/>
            </a:endParaRPr>
          </a:p>
        </p:txBody>
      </p:sp>
      <p:sp>
        <p:nvSpPr>
          <p:cNvPr id="37" name="Rounded Rectangle 34">
            <a:extLst>
              <a:ext uri="{FF2B5EF4-FFF2-40B4-BE49-F238E27FC236}">
                <a16:creationId xmlns:a16="http://schemas.microsoft.com/office/drawing/2014/main" id="{B7366E9E-DD84-435B-9A84-97176B99F84D}"/>
              </a:ext>
            </a:extLst>
          </p:cNvPr>
          <p:cNvSpPr/>
          <p:nvPr/>
        </p:nvSpPr>
        <p:spPr>
          <a:xfrm>
            <a:off x="2069585" y="3557096"/>
            <a:ext cx="492688" cy="492688"/>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chemeClr val="tx2"/>
                </a:solidFill>
                <a:latin typeface="Georgia" charset="0"/>
                <a:ea typeface="Georgia" charset="0"/>
                <a:cs typeface="Georgia" charset="0"/>
              </a:rPr>
              <a:t>e</a:t>
            </a:r>
          </a:p>
        </p:txBody>
      </p:sp>
      <p:cxnSp>
        <p:nvCxnSpPr>
          <p:cNvPr id="38" name="Elbow Connector 35">
            <a:extLst>
              <a:ext uri="{FF2B5EF4-FFF2-40B4-BE49-F238E27FC236}">
                <a16:creationId xmlns:a16="http://schemas.microsoft.com/office/drawing/2014/main" id="{F69111CF-AD0A-48E5-812C-928794F65E6A}"/>
              </a:ext>
            </a:extLst>
          </p:cNvPr>
          <p:cNvCxnSpPr>
            <a:cxnSpLocks/>
          </p:cNvCxnSpPr>
          <p:nvPr/>
        </p:nvCxnSpPr>
        <p:spPr>
          <a:xfrm rot="5400000" flipH="1" flipV="1">
            <a:off x="1163477" y="1875220"/>
            <a:ext cx="1141086" cy="2675711"/>
          </a:xfrm>
          <a:prstGeom prst="bentConnector2">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6">
            <a:extLst>
              <a:ext uri="{FF2B5EF4-FFF2-40B4-BE49-F238E27FC236}">
                <a16:creationId xmlns:a16="http://schemas.microsoft.com/office/drawing/2014/main" id="{43048DA7-9B0A-443A-921D-D60E42D74BBB}"/>
              </a:ext>
            </a:extLst>
          </p:cNvPr>
          <p:cNvSpPr/>
          <p:nvPr/>
        </p:nvSpPr>
        <p:spPr>
          <a:xfrm>
            <a:off x="8388081" y="3075475"/>
            <a:ext cx="492688" cy="492688"/>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r>
              <a:rPr lang="en-US" sz="2800" i="1" dirty="0">
                <a:solidFill>
                  <a:schemeClr val="bg1">
                    <a:lumMod val="40000"/>
                    <a:lumOff val="60000"/>
                  </a:schemeClr>
                </a:solidFill>
                <a:latin typeface="Georgia" charset="0"/>
                <a:ea typeface="Georgia" charset="0"/>
                <a:cs typeface="Georgia" charset="0"/>
              </a:rPr>
              <a:t>y</a:t>
            </a:r>
          </a:p>
        </p:txBody>
      </p:sp>
      <p:cxnSp>
        <p:nvCxnSpPr>
          <p:cNvPr id="40" name="Elbow Connector 37">
            <a:extLst>
              <a:ext uri="{FF2B5EF4-FFF2-40B4-BE49-F238E27FC236}">
                <a16:creationId xmlns:a16="http://schemas.microsoft.com/office/drawing/2014/main" id="{E4ADD473-D08F-49E0-9A61-C0CBD80713FB}"/>
              </a:ext>
            </a:extLst>
          </p:cNvPr>
          <p:cNvCxnSpPr/>
          <p:nvPr/>
        </p:nvCxnSpPr>
        <p:spPr>
          <a:xfrm rot="5400000">
            <a:off x="4742108" y="593521"/>
            <a:ext cx="871957" cy="6912681"/>
          </a:xfrm>
          <a:prstGeom prst="bentConnector3">
            <a:avLst>
              <a:gd name="adj1" fmla="val 131336"/>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6FD08B0-44CB-4E23-8ECC-106DE22EE90D}"/>
              </a:ext>
            </a:extLst>
          </p:cNvPr>
          <p:cNvCxnSpPr>
            <a:cxnSpLocks/>
            <a:stCxn id="21" idx="3"/>
          </p:cNvCxnSpPr>
          <p:nvPr/>
        </p:nvCxnSpPr>
        <p:spPr>
          <a:xfrm>
            <a:off x="7936015" y="3367539"/>
            <a:ext cx="452066" cy="0"/>
          </a:xfrm>
          <a:prstGeom prst="straightConnector1">
            <a:avLst/>
          </a:prstGeom>
          <a:ln w="3810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ounded Rectangle 40">
            <a:extLst>
              <a:ext uri="{FF2B5EF4-FFF2-40B4-BE49-F238E27FC236}">
                <a16:creationId xmlns:a16="http://schemas.microsoft.com/office/drawing/2014/main" id="{5030B9FE-9356-4BED-B47E-6628B7E83522}"/>
              </a:ext>
            </a:extLst>
          </p:cNvPr>
          <p:cNvSpPr/>
          <p:nvPr/>
        </p:nvSpPr>
        <p:spPr>
          <a:xfrm>
            <a:off x="2597946" y="2028116"/>
            <a:ext cx="3278933" cy="2527263"/>
          </a:xfrm>
          <a:prstGeom prst="roundRect">
            <a:avLst/>
          </a:prstGeom>
          <a:noFill/>
          <a:ln w="38100">
            <a:solidFill>
              <a:schemeClr val="bg1">
                <a:lumMod val="40000"/>
                <a:lumOff val="6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srgbClr val="E8D3A2"/>
              </a:solidFill>
            </a:endParaRPr>
          </a:p>
        </p:txBody>
      </p:sp>
      <p:sp>
        <p:nvSpPr>
          <p:cNvPr id="46" name="Rectangle 45">
            <a:extLst>
              <a:ext uri="{FF2B5EF4-FFF2-40B4-BE49-F238E27FC236}">
                <a16:creationId xmlns:a16="http://schemas.microsoft.com/office/drawing/2014/main" id="{33F0AD7A-C101-419B-A872-BE6797E0410C}"/>
              </a:ext>
            </a:extLst>
          </p:cNvPr>
          <p:cNvSpPr/>
          <p:nvPr/>
        </p:nvSpPr>
        <p:spPr>
          <a:xfrm>
            <a:off x="642508" y="1256357"/>
            <a:ext cx="7745574" cy="707886"/>
          </a:xfrm>
          <a:prstGeom prst="rect">
            <a:avLst/>
          </a:prstGeom>
        </p:spPr>
        <p:txBody>
          <a:bodyPr wrap="square">
            <a:spAutoFit/>
          </a:bodyPr>
          <a:lstStyle/>
          <a:p>
            <a:pPr algn="ctr"/>
            <a:r>
              <a:rPr lang="en-US" sz="4000" b="1" dirty="0">
                <a:solidFill>
                  <a:srgbClr val="33006F">
                    <a:lumMod val="40000"/>
                    <a:lumOff val="60000"/>
                  </a:srgbClr>
                </a:solidFill>
                <a:ea typeface="Calibri" charset="0"/>
                <a:cs typeface="Calibri" charset="0"/>
              </a:rPr>
              <a:t>human</a:t>
            </a:r>
            <a:r>
              <a:rPr lang="en-US" sz="4000" b="1" dirty="0">
                <a:solidFill>
                  <a:srgbClr val="FFFFFF"/>
                </a:solidFill>
                <a:ea typeface="Calibri" charset="0"/>
                <a:cs typeface="Calibri" charset="0"/>
              </a:rPr>
              <a:t>/</a:t>
            </a:r>
            <a:r>
              <a:rPr lang="en-US" sz="4000" b="1" dirty="0">
                <a:solidFill>
                  <a:srgbClr val="FFC000"/>
                </a:solidFill>
                <a:ea typeface="Calibri" charset="0"/>
                <a:cs typeface="Calibri" charset="0"/>
              </a:rPr>
              <a:t>machine </a:t>
            </a:r>
            <a:r>
              <a:rPr lang="en-US" sz="4000" b="1" dirty="0">
                <a:solidFill>
                  <a:schemeClr val="tx2"/>
                </a:solidFill>
                <a:ea typeface="Calibri" charset="0"/>
                <a:cs typeface="Calibri" charset="0"/>
              </a:rPr>
              <a:t>system</a:t>
            </a:r>
            <a:endParaRPr lang="en-US" sz="2400" dirty="0">
              <a:solidFill>
                <a:schemeClr val="tx2"/>
              </a:solidFill>
            </a:endParaRPr>
          </a:p>
        </p:txBody>
      </p:sp>
      <p:sp>
        <p:nvSpPr>
          <p:cNvPr id="47" name="Text Placeholder 1">
            <a:extLst>
              <a:ext uri="{FF2B5EF4-FFF2-40B4-BE49-F238E27FC236}">
                <a16:creationId xmlns:a16="http://schemas.microsoft.com/office/drawing/2014/main" id="{38CE3144-3A9A-4080-AF4C-E7D2DAD0FF66}"/>
              </a:ext>
            </a:extLst>
          </p:cNvPr>
          <p:cNvSpPr>
            <a:spLocks noGrp="1"/>
          </p:cNvSpPr>
          <p:nvPr>
            <p:ph type="body" sz="quarter" idx="10"/>
          </p:nvPr>
        </p:nvSpPr>
        <p:spPr>
          <a:xfrm>
            <a:off x="3750216" y="2018699"/>
            <a:ext cx="2807932" cy="715759"/>
          </a:xfrm>
        </p:spPr>
        <p:txBody>
          <a:bodyPr>
            <a:normAutofit/>
          </a:bodyPr>
          <a:lstStyle/>
          <a:p>
            <a:pPr algn="l"/>
            <a:r>
              <a:rPr lang="en-US" altLang="en-US" sz="2800" b="0" dirty="0">
                <a:solidFill>
                  <a:srgbClr val="C00000"/>
                </a:solidFill>
                <a:ea typeface="ＭＳ Ｐゴシック" charset="-128"/>
              </a:rPr>
              <a:t>feed</a:t>
            </a:r>
            <a:r>
              <a:rPr lang="en-US" altLang="en-US" sz="2800" dirty="0">
                <a:solidFill>
                  <a:srgbClr val="C00000"/>
                </a:solidFill>
                <a:ea typeface="ＭＳ Ｐゴシック" charset="-128"/>
              </a:rPr>
              <a:t>forward</a:t>
            </a:r>
            <a:endParaRPr lang="en-US" sz="2800" dirty="0">
              <a:solidFill>
                <a:srgbClr val="C00000"/>
              </a:solidFill>
            </a:endParaRPr>
          </a:p>
        </p:txBody>
      </p:sp>
      <p:sp>
        <p:nvSpPr>
          <p:cNvPr id="48" name="Text Placeholder 1">
            <a:extLst>
              <a:ext uri="{FF2B5EF4-FFF2-40B4-BE49-F238E27FC236}">
                <a16:creationId xmlns:a16="http://schemas.microsoft.com/office/drawing/2014/main" id="{76031379-664F-4AE7-9344-98E98D61A817}"/>
              </a:ext>
            </a:extLst>
          </p:cNvPr>
          <p:cNvSpPr txBox="1">
            <a:spLocks/>
          </p:cNvSpPr>
          <p:nvPr/>
        </p:nvSpPr>
        <p:spPr>
          <a:xfrm>
            <a:off x="3702863" y="3959189"/>
            <a:ext cx="2807932" cy="715759"/>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altLang="en-US" sz="2800" b="0" dirty="0">
                <a:solidFill>
                  <a:srgbClr val="0070C0"/>
                </a:solidFill>
                <a:ea typeface="ＭＳ Ｐゴシック" charset="-128"/>
              </a:rPr>
              <a:t>feed</a:t>
            </a:r>
            <a:r>
              <a:rPr lang="en-US" altLang="en-US" sz="2800" dirty="0">
                <a:solidFill>
                  <a:srgbClr val="0070C0"/>
                </a:solidFill>
                <a:ea typeface="ＭＳ Ｐゴシック" charset="-128"/>
              </a:rPr>
              <a:t>back</a:t>
            </a:r>
            <a:endParaRPr lang="en-US" sz="2800" dirty="0">
              <a:solidFill>
                <a:srgbClr val="0070C0"/>
              </a:solidFill>
            </a:endParaRPr>
          </a:p>
        </p:txBody>
      </p:sp>
      <p:sp>
        <p:nvSpPr>
          <p:cNvPr id="43" name="Text Placeholder 2">
            <a:extLst>
              <a:ext uri="{FF2B5EF4-FFF2-40B4-BE49-F238E27FC236}">
                <a16:creationId xmlns:a16="http://schemas.microsoft.com/office/drawing/2014/main" id="{B5D1EA59-8B42-4128-AC47-6DE66474DB48}"/>
              </a:ext>
            </a:extLst>
          </p:cNvPr>
          <p:cNvSpPr txBox="1">
            <a:spLocks/>
          </p:cNvSpPr>
          <p:nvPr/>
        </p:nvSpPr>
        <p:spPr>
          <a:xfrm>
            <a:off x="0" y="5025242"/>
            <a:ext cx="9144000" cy="1140181"/>
          </a:xfrm>
          <a:prstGeom prst="rect">
            <a:avLst/>
          </a:prstGeom>
        </p:spPr>
        <p:txBody>
          <a:bodyPr anchor="b"/>
          <a:lstStyle>
            <a:lvl1pPr marL="342900" indent="-342900" algn="l" defTabSz="457200" rtl="0" eaLnBrk="1" latinLnBrk="0" hangingPunct="1">
              <a:spcBef>
                <a:spcPct val="20000"/>
              </a:spcBef>
              <a:buFont typeface="LucidaGrande" charset="0"/>
              <a:buChar char="•"/>
              <a:defRPr sz="3200" b="0" i="0" kern="1200" baseline="0">
                <a:solidFill>
                  <a:schemeClr val="tx2"/>
                </a:solidFill>
                <a:latin typeface="Calibri" charset="0"/>
                <a:ea typeface="Calibri" charset="0"/>
                <a:cs typeface="Calibri" charset="0"/>
              </a:defRPr>
            </a:lvl1pPr>
            <a:lvl2pPr marL="640080" indent="-285750" algn="l" defTabSz="457200" rtl="0" eaLnBrk="1" latinLnBrk="0" hangingPunct="1">
              <a:spcBef>
                <a:spcPct val="20000"/>
              </a:spcBef>
              <a:buFont typeface="Arial"/>
              <a:buChar char="–"/>
              <a:defRPr sz="2800" b="0" i="0" kern="1200" baseline="0">
                <a:solidFill>
                  <a:schemeClr val="tx2"/>
                </a:solidFill>
                <a:latin typeface="Calibri" charset="0"/>
                <a:ea typeface="Calibri" charset="0"/>
                <a:cs typeface="Calibri" charset="0"/>
              </a:defRPr>
            </a:lvl2pPr>
            <a:lvl3pPr marL="1143000" indent="-228600" algn="l" defTabSz="457200" rtl="0" eaLnBrk="1" latinLnBrk="0" hangingPunct="1">
              <a:spcBef>
                <a:spcPct val="20000"/>
              </a:spcBef>
              <a:buSzPct val="100000"/>
              <a:buFont typeface="Lucida Grande"/>
              <a:buChar char="&gt;"/>
              <a:defRPr sz="1800" b="0" i="0" kern="1200" baseline="0">
                <a:solidFill>
                  <a:schemeClr val="tx2"/>
                </a:solidFill>
                <a:latin typeface="Helvetica Neue" charset="0"/>
                <a:ea typeface="Helvetica Neue" charset="0"/>
                <a:cs typeface="Helvetica Neue" charset="0"/>
              </a:defRPr>
            </a:lvl3pPr>
            <a:lvl4pPr marL="1600200" indent="-228600" algn="l" defTabSz="457200" rtl="0" eaLnBrk="1" latinLnBrk="0" hangingPunct="1">
              <a:spcBef>
                <a:spcPct val="20000"/>
              </a:spcBef>
              <a:buFont typeface="Arial"/>
              <a:buChar char="–"/>
              <a:defRPr sz="1600" b="0" i="0" kern="1200" baseline="0">
                <a:solidFill>
                  <a:schemeClr val="tx2"/>
                </a:solidFill>
                <a:latin typeface="Helvetica Neue" charset="0"/>
                <a:ea typeface="Helvetica Neue" charset="0"/>
                <a:cs typeface="Helvetica Neue" charset="0"/>
              </a:defRPr>
            </a:lvl4pPr>
            <a:lvl5pPr marL="2057400" indent="-228600" algn="l" defTabSz="457200" rtl="0" eaLnBrk="1" latinLnBrk="0" hangingPunct="1">
              <a:spcBef>
                <a:spcPct val="20000"/>
              </a:spcBef>
              <a:buFont typeface="Lucida Grande"/>
              <a:buChar char="&gt;"/>
              <a:defRPr sz="1400" b="0" i="0" kern="1200" baseline="0">
                <a:solidFill>
                  <a:schemeClr val="tx2"/>
                </a:solidFill>
                <a:latin typeface="Helvetica Neue" charset="0"/>
                <a:ea typeface="Helvetica Neue" charset="0"/>
                <a:cs typeface="Helvetica Neue"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600" dirty="0" err="1"/>
              <a:t>McRuer</a:t>
            </a:r>
            <a:r>
              <a:rPr lang="en-US" sz="1600" dirty="0"/>
              <a:t>, </a:t>
            </a:r>
            <a:r>
              <a:rPr lang="en-US" sz="1600" dirty="0" err="1"/>
              <a:t>Krendel</a:t>
            </a:r>
            <a:r>
              <a:rPr lang="en-US" sz="1600" dirty="0"/>
              <a:t> </a:t>
            </a:r>
            <a:r>
              <a:rPr lang="en-US" sz="1600" i="1" dirty="0"/>
              <a:t>J Franklin Institute</a:t>
            </a:r>
            <a:r>
              <a:rPr lang="en-US" sz="1600" dirty="0"/>
              <a:t> 1959</a:t>
            </a:r>
          </a:p>
          <a:p>
            <a:pPr marL="0" indent="0">
              <a:spcBef>
                <a:spcPts val="0"/>
              </a:spcBef>
              <a:buNone/>
            </a:pPr>
            <a:r>
              <a:rPr lang="en-US" sz="1600" i="1" dirty="0"/>
              <a:t>The Human Operator as a Servo System Element</a:t>
            </a:r>
            <a:endParaRPr lang="en-US" sz="400" dirty="0"/>
          </a:p>
          <a:p>
            <a:pPr marL="0" indent="0">
              <a:spcBef>
                <a:spcPts val="0"/>
              </a:spcBef>
              <a:buNone/>
            </a:pPr>
            <a:r>
              <a:rPr lang="en-US" sz="1600" dirty="0" err="1"/>
              <a:t>McRuer</a:t>
            </a:r>
            <a:r>
              <a:rPr lang="en-US" sz="1600" dirty="0"/>
              <a:t> </a:t>
            </a:r>
            <a:r>
              <a:rPr lang="en-US" sz="1600" i="1" dirty="0" err="1"/>
              <a:t>Automatica</a:t>
            </a:r>
            <a:r>
              <a:rPr lang="en-US" sz="1600" dirty="0"/>
              <a:t> 1980</a:t>
            </a:r>
          </a:p>
          <a:p>
            <a:pPr marL="0" indent="0">
              <a:spcBef>
                <a:spcPts val="0"/>
              </a:spcBef>
              <a:buNone/>
            </a:pPr>
            <a:r>
              <a:rPr lang="en-US" sz="1600" dirty="0"/>
              <a:t>Hu</a:t>
            </a:r>
            <a:r>
              <a:rPr lang="en-US" sz="1600" i="1" dirty="0"/>
              <a:t>man Dynamics in Man-Machine Systems</a:t>
            </a:r>
          </a:p>
        </p:txBody>
      </p:sp>
      <p:pic>
        <p:nvPicPr>
          <p:cNvPr id="45" name="Picture 44">
            <a:extLst>
              <a:ext uri="{FF2B5EF4-FFF2-40B4-BE49-F238E27FC236}">
                <a16:creationId xmlns:a16="http://schemas.microsoft.com/office/drawing/2014/main" id="{80E27A2B-57BE-4937-8F2A-7F0E6F1F3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6172200"/>
            <a:ext cx="685800" cy="685800"/>
          </a:xfrm>
          <a:prstGeom prst="rect">
            <a:avLst/>
          </a:prstGeom>
        </p:spPr>
      </p:pic>
      <p:sp>
        <p:nvSpPr>
          <p:cNvPr id="49" name="Text Placeholder 2">
            <a:extLst>
              <a:ext uri="{FF2B5EF4-FFF2-40B4-BE49-F238E27FC236}">
                <a16:creationId xmlns:a16="http://schemas.microsoft.com/office/drawing/2014/main" id="{384A255F-E781-4F13-A4F1-DE9736C6D8D1}"/>
              </a:ext>
            </a:extLst>
          </p:cNvPr>
          <p:cNvSpPr>
            <a:spLocks noGrp="1"/>
          </p:cNvSpPr>
          <p:nvPr>
            <p:ph type="body" sz="quarter" idx="11"/>
          </p:nvPr>
        </p:nvSpPr>
        <p:spPr>
          <a:xfrm>
            <a:off x="2041364" y="6174941"/>
            <a:ext cx="5836024" cy="683059"/>
          </a:xfrm>
          <a:solidFill>
            <a:srgbClr val="000000"/>
          </a:solidFill>
        </p:spPr>
        <p:txBody>
          <a:bodyPr anchor="b"/>
          <a:lstStyle/>
          <a:p>
            <a:pPr marL="0" indent="0">
              <a:lnSpc>
                <a:spcPts val="1500"/>
              </a:lnSpc>
              <a:spcBef>
                <a:spcPts val="0"/>
              </a:spcBef>
              <a:buNone/>
            </a:pPr>
            <a:r>
              <a:rPr lang="en-US" sz="1600" dirty="0" err="1"/>
              <a:t>Yamagami</a:t>
            </a:r>
            <a:r>
              <a:rPr lang="en-US" sz="1600" dirty="0"/>
              <a:t>, Howell, Roth, Burden </a:t>
            </a:r>
            <a:r>
              <a:rPr lang="en-US" sz="1600" i="1" dirty="0"/>
              <a:t>CPHS 2018</a:t>
            </a:r>
            <a:endParaRPr lang="en-US" sz="1600" dirty="0"/>
          </a:p>
          <a:p>
            <a:pPr marL="0" indent="0">
              <a:lnSpc>
                <a:spcPts val="1500"/>
              </a:lnSpc>
              <a:spcBef>
                <a:spcPts val="0"/>
              </a:spcBef>
              <a:buNone/>
            </a:pPr>
            <a:r>
              <a:rPr lang="en-US" sz="1600" i="1" dirty="0"/>
              <a:t>Contributions of feedforward and feedback control in a manual trajectory-tracking task</a:t>
            </a:r>
          </a:p>
        </p:txBody>
      </p:sp>
      <p:pic>
        <p:nvPicPr>
          <p:cNvPr id="50" name="Picture 49">
            <a:extLst>
              <a:ext uri="{FF2B5EF4-FFF2-40B4-BE49-F238E27FC236}">
                <a16:creationId xmlns:a16="http://schemas.microsoft.com/office/drawing/2014/main" id="{6A67D48F-609A-4852-AFE5-7D7F7AE00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6173866"/>
            <a:ext cx="685800" cy="685800"/>
          </a:xfrm>
          <a:prstGeom prst="rect">
            <a:avLst/>
          </a:prstGeom>
          <a:ln w="38100">
            <a:noFill/>
          </a:ln>
        </p:spPr>
      </p:pic>
      <p:pic>
        <p:nvPicPr>
          <p:cNvPr id="51" name="Picture 50">
            <a:extLst>
              <a:ext uri="{FF2B5EF4-FFF2-40B4-BE49-F238E27FC236}">
                <a16:creationId xmlns:a16="http://schemas.microsoft.com/office/drawing/2014/main" id="{256B4DA7-DEEC-47D8-93BF-92995E28043B}"/>
              </a:ext>
            </a:extLst>
          </p:cNvPr>
          <p:cNvPicPr>
            <a:picLocks noChangeAspect="1"/>
          </p:cNvPicPr>
          <p:nvPr/>
        </p:nvPicPr>
        <p:blipFill>
          <a:blip r:embed="rId6"/>
          <a:stretch>
            <a:fillRect/>
          </a:stretch>
        </p:blipFill>
        <p:spPr>
          <a:xfrm>
            <a:off x="0" y="6172200"/>
            <a:ext cx="685800" cy="685800"/>
          </a:xfrm>
          <a:prstGeom prst="rect">
            <a:avLst/>
          </a:prstGeom>
          <a:ln w="38100">
            <a:noFill/>
          </a:ln>
        </p:spPr>
      </p:pic>
      <p:sp>
        <p:nvSpPr>
          <p:cNvPr id="42" name="Rectangle 41">
            <a:extLst>
              <a:ext uri="{FF2B5EF4-FFF2-40B4-BE49-F238E27FC236}">
                <a16:creationId xmlns:a16="http://schemas.microsoft.com/office/drawing/2014/main" id="{312EB5E4-1E90-6C49-8DC8-4ADFF546F0C0}"/>
              </a:ext>
            </a:extLst>
          </p:cNvPr>
          <p:cNvSpPr/>
          <p:nvPr/>
        </p:nvSpPr>
        <p:spPr>
          <a:xfrm>
            <a:off x="249108" y="1992468"/>
            <a:ext cx="5536872" cy="1971134"/>
          </a:xfrm>
          <a:custGeom>
            <a:avLst/>
            <a:gdLst>
              <a:gd name="connsiteX0" fmla="*/ 0 w 3922088"/>
              <a:gd name="connsiteY0" fmla="*/ 0 h 2185886"/>
              <a:gd name="connsiteX1" fmla="*/ 3922088 w 3922088"/>
              <a:gd name="connsiteY1" fmla="*/ 0 h 2185886"/>
              <a:gd name="connsiteX2" fmla="*/ 3922088 w 3922088"/>
              <a:gd name="connsiteY2" fmla="*/ 2185886 h 2185886"/>
              <a:gd name="connsiteX3" fmla="*/ 0 w 3922088"/>
              <a:gd name="connsiteY3" fmla="*/ 2185886 h 2185886"/>
              <a:gd name="connsiteX4" fmla="*/ 0 w 3922088"/>
              <a:gd name="connsiteY4" fmla="*/ 0 h 2185886"/>
              <a:gd name="connsiteX0" fmla="*/ 0 w 3922088"/>
              <a:gd name="connsiteY0" fmla="*/ 0 h 2185886"/>
              <a:gd name="connsiteX1" fmla="*/ 2020716 w 3922088"/>
              <a:gd name="connsiteY1" fmla="*/ 595085 h 2185886"/>
              <a:gd name="connsiteX2" fmla="*/ 3922088 w 3922088"/>
              <a:gd name="connsiteY2" fmla="*/ 2185886 h 2185886"/>
              <a:gd name="connsiteX3" fmla="*/ 0 w 3922088"/>
              <a:gd name="connsiteY3" fmla="*/ 2185886 h 2185886"/>
              <a:gd name="connsiteX4" fmla="*/ 0 w 3922088"/>
              <a:gd name="connsiteY4" fmla="*/ 0 h 2185886"/>
              <a:gd name="connsiteX0" fmla="*/ 0 w 3922088"/>
              <a:gd name="connsiteY0" fmla="*/ 0 h 2185886"/>
              <a:gd name="connsiteX1" fmla="*/ 2020716 w 3922088"/>
              <a:gd name="connsiteY1" fmla="*/ 595085 h 2185886"/>
              <a:gd name="connsiteX2" fmla="*/ 3626206 w 3922088"/>
              <a:gd name="connsiteY2" fmla="*/ 849370 h 2185886"/>
              <a:gd name="connsiteX3" fmla="*/ 3922088 w 3922088"/>
              <a:gd name="connsiteY3" fmla="*/ 2185886 h 2185886"/>
              <a:gd name="connsiteX4" fmla="*/ 0 w 3922088"/>
              <a:gd name="connsiteY4" fmla="*/ 2185886 h 2185886"/>
              <a:gd name="connsiteX5" fmla="*/ 0 w 3922088"/>
              <a:gd name="connsiteY5" fmla="*/ 0 h 2185886"/>
              <a:gd name="connsiteX0" fmla="*/ 0 w 4235806"/>
              <a:gd name="connsiteY0" fmla="*/ 0 h 2185886"/>
              <a:gd name="connsiteX1" fmla="*/ 2020716 w 4235806"/>
              <a:gd name="connsiteY1" fmla="*/ 595085 h 2185886"/>
              <a:gd name="connsiteX2" fmla="*/ 3626206 w 4235806"/>
              <a:gd name="connsiteY2" fmla="*/ 849370 h 2185886"/>
              <a:gd name="connsiteX3" fmla="*/ 4235806 w 4235806"/>
              <a:gd name="connsiteY3" fmla="*/ 1517027 h 2185886"/>
              <a:gd name="connsiteX4" fmla="*/ 3922088 w 4235806"/>
              <a:gd name="connsiteY4" fmla="*/ 2185886 h 2185886"/>
              <a:gd name="connsiteX5" fmla="*/ 0 w 4235806"/>
              <a:gd name="connsiteY5" fmla="*/ 2185886 h 2185886"/>
              <a:gd name="connsiteX6" fmla="*/ 0 w 4235806"/>
              <a:gd name="connsiteY6" fmla="*/ 0 h 2185886"/>
              <a:gd name="connsiteX0" fmla="*/ 0 w 5489501"/>
              <a:gd name="connsiteY0" fmla="*/ 0 h 2185886"/>
              <a:gd name="connsiteX1" fmla="*/ 2020716 w 5489501"/>
              <a:gd name="connsiteY1" fmla="*/ 595085 h 2185886"/>
              <a:gd name="connsiteX2" fmla="*/ 3626206 w 5489501"/>
              <a:gd name="connsiteY2" fmla="*/ 849370 h 2185886"/>
              <a:gd name="connsiteX3" fmla="*/ 5484035 w 5489501"/>
              <a:gd name="connsiteY3" fmla="*/ 834856 h 2185886"/>
              <a:gd name="connsiteX4" fmla="*/ 4235806 w 5489501"/>
              <a:gd name="connsiteY4" fmla="*/ 1517027 h 2185886"/>
              <a:gd name="connsiteX5" fmla="*/ 3922088 w 5489501"/>
              <a:gd name="connsiteY5" fmla="*/ 2185886 h 2185886"/>
              <a:gd name="connsiteX6" fmla="*/ 0 w 5489501"/>
              <a:gd name="connsiteY6" fmla="*/ 2185886 h 2185886"/>
              <a:gd name="connsiteX7" fmla="*/ 0 w 5489501"/>
              <a:gd name="connsiteY7" fmla="*/ 0 h 2185886"/>
              <a:gd name="connsiteX0" fmla="*/ 0 w 5489501"/>
              <a:gd name="connsiteY0" fmla="*/ 0 h 2185886"/>
              <a:gd name="connsiteX1" fmla="*/ 2020716 w 5489501"/>
              <a:gd name="connsiteY1" fmla="*/ 595085 h 2185886"/>
              <a:gd name="connsiteX2" fmla="*/ 3887463 w 5489501"/>
              <a:gd name="connsiteY2" fmla="*/ 805827 h 2185886"/>
              <a:gd name="connsiteX3" fmla="*/ 5484035 w 5489501"/>
              <a:gd name="connsiteY3" fmla="*/ 834856 h 2185886"/>
              <a:gd name="connsiteX4" fmla="*/ 4235806 w 5489501"/>
              <a:gd name="connsiteY4" fmla="*/ 1517027 h 2185886"/>
              <a:gd name="connsiteX5" fmla="*/ 3922088 w 5489501"/>
              <a:gd name="connsiteY5" fmla="*/ 2185886 h 2185886"/>
              <a:gd name="connsiteX6" fmla="*/ 0 w 5489501"/>
              <a:gd name="connsiteY6" fmla="*/ 2185886 h 2185886"/>
              <a:gd name="connsiteX7" fmla="*/ 0 w 5489501"/>
              <a:gd name="connsiteY7" fmla="*/ 0 h 2185886"/>
              <a:gd name="connsiteX0" fmla="*/ 0 w 5489501"/>
              <a:gd name="connsiteY0" fmla="*/ 0 h 2185886"/>
              <a:gd name="connsiteX1" fmla="*/ 2020716 w 5489501"/>
              <a:gd name="connsiteY1" fmla="*/ 595085 h 2185886"/>
              <a:gd name="connsiteX2" fmla="*/ 3887463 w 5489501"/>
              <a:gd name="connsiteY2" fmla="*/ 805827 h 2185886"/>
              <a:gd name="connsiteX3" fmla="*/ 5484035 w 5489501"/>
              <a:gd name="connsiteY3" fmla="*/ 834856 h 2185886"/>
              <a:gd name="connsiteX4" fmla="*/ 4235806 w 5489501"/>
              <a:gd name="connsiteY4" fmla="*/ 1517027 h 2185886"/>
              <a:gd name="connsiteX5" fmla="*/ 3922088 w 5489501"/>
              <a:gd name="connsiteY5" fmla="*/ 2185886 h 2185886"/>
              <a:gd name="connsiteX6" fmla="*/ 0 w 5489501"/>
              <a:gd name="connsiteY6" fmla="*/ 2185886 h 2185886"/>
              <a:gd name="connsiteX7" fmla="*/ 0 w 5489501"/>
              <a:gd name="connsiteY7" fmla="*/ 0 h 2185886"/>
              <a:gd name="connsiteX0" fmla="*/ 0 w 5489501"/>
              <a:gd name="connsiteY0" fmla="*/ 0 h 2185886"/>
              <a:gd name="connsiteX1" fmla="*/ 2020716 w 5489501"/>
              <a:gd name="connsiteY1" fmla="*/ 595085 h 2185886"/>
              <a:gd name="connsiteX2" fmla="*/ 3887463 w 5489501"/>
              <a:gd name="connsiteY2" fmla="*/ 805827 h 2185886"/>
              <a:gd name="connsiteX3" fmla="*/ 5484035 w 5489501"/>
              <a:gd name="connsiteY3" fmla="*/ 834856 h 2185886"/>
              <a:gd name="connsiteX4" fmla="*/ 4235806 w 5489501"/>
              <a:gd name="connsiteY4" fmla="*/ 1517027 h 2185886"/>
              <a:gd name="connsiteX5" fmla="*/ 3922088 w 5489501"/>
              <a:gd name="connsiteY5" fmla="*/ 2185886 h 2185886"/>
              <a:gd name="connsiteX6" fmla="*/ 0 w 5489501"/>
              <a:gd name="connsiteY6" fmla="*/ 2185886 h 2185886"/>
              <a:gd name="connsiteX7" fmla="*/ 0 w 5489501"/>
              <a:gd name="connsiteY7" fmla="*/ 0 h 2185886"/>
              <a:gd name="connsiteX0" fmla="*/ 0 w 5706487"/>
              <a:gd name="connsiteY0" fmla="*/ 0 h 2185886"/>
              <a:gd name="connsiteX1" fmla="*/ 2020716 w 5706487"/>
              <a:gd name="connsiteY1" fmla="*/ 595085 h 2185886"/>
              <a:gd name="connsiteX2" fmla="*/ 3887463 w 5706487"/>
              <a:gd name="connsiteY2" fmla="*/ 805827 h 2185886"/>
              <a:gd name="connsiteX3" fmla="*/ 5701749 w 5706487"/>
              <a:gd name="connsiteY3" fmla="*/ 1038056 h 2185886"/>
              <a:gd name="connsiteX4" fmla="*/ 4235806 w 5706487"/>
              <a:gd name="connsiteY4" fmla="*/ 1517027 h 2185886"/>
              <a:gd name="connsiteX5" fmla="*/ 3922088 w 5706487"/>
              <a:gd name="connsiteY5" fmla="*/ 2185886 h 2185886"/>
              <a:gd name="connsiteX6" fmla="*/ 0 w 5706487"/>
              <a:gd name="connsiteY6" fmla="*/ 2185886 h 2185886"/>
              <a:gd name="connsiteX7" fmla="*/ 0 w 5706487"/>
              <a:gd name="connsiteY7" fmla="*/ 0 h 2185886"/>
              <a:gd name="connsiteX0" fmla="*/ 0 w 5756447"/>
              <a:gd name="connsiteY0" fmla="*/ 0 h 2185886"/>
              <a:gd name="connsiteX1" fmla="*/ 2020716 w 5756447"/>
              <a:gd name="connsiteY1" fmla="*/ 595085 h 2185886"/>
              <a:gd name="connsiteX2" fmla="*/ 3887463 w 5756447"/>
              <a:gd name="connsiteY2" fmla="*/ 805827 h 2185886"/>
              <a:gd name="connsiteX3" fmla="*/ 5411463 w 5756447"/>
              <a:gd name="connsiteY3" fmla="*/ 762285 h 2185886"/>
              <a:gd name="connsiteX4" fmla="*/ 5701749 w 5756447"/>
              <a:gd name="connsiteY4" fmla="*/ 1038056 h 2185886"/>
              <a:gd name="connsiteX5" fmla="*/ 4235806 w 5756447"/>
              <a:gd name="connsiteY5" fmla="*/ 1517027 h 2185886"/>
              <a:gd name="connsiteX6" fmla="*/ 3922088 w 5756447"/>
              <a:gd name="connsiteY6" fmla="*/ 2185886 h 2185886"/>
              <a:gd name="connsiteX7" fmla="*/ 0 w 5756447"/>
              <a:gd name="connsiteY7" fmla="*/ 2185886 h 2185886"/>
              <a:gd name="connsiteX8" fmla="*/ 0 w 5756447"/>
              <a:gd name="connsiteY8" fmla="*/ 0 h 2185886"/>
              <a:gd name="connsiteX0" fmla="*/ 0 w 5740072"/>
              <a:gd name="connsiteY0" fmla="*/ 0 h 2185886"/>
              <a:gd name="connsiteX1" fmla="*/ 2020716 w 5740072"/>
              <a:gd name="connsiteY1" fmla="*/ 595085 h 2185886"/>
              <a:gd name="connsiteX2" fmla="*/ 3887463 w 5740072"/>
              <a:gd name="connsiteY2" fmla="*/ 805827 h 2185886"/>
              <a:gd name="connsiteX3" fmla="*/ 5411463 w 5740072"/>
              <a:gd name="connsiteY3" fmla="*/ 762285 h 2185886"/>
              <a:gd name="connsiteX4" fmla="*/ 5701749 w 5740072"/>
              <a:gd name="connsiteY4" fmla="*/ 1038056 h 2185886"/>
              <a:gd name="connsiteX5" fmla="*/ 4235806 w 5740072"/>
              <a:gd name="connsiteY5" fmla="*/ 1517027 h 2185886"/>
              <a:gd name="connsiteX6" fmla="*/ 3922088 w 5740072"/>
              <a:gd name="connsiteY6" fmla="*/ 2185886 h 2185886"/>
              <a:gd name="connsiteX7" fmla="*/ 0 w 5740072"/>
              <a:gd name="connsiteY7" fmla="*/ 2185886 h 2185886"/>
              <a:gd name="connsiteX8" fmla="*/ 0 w 5740072"/>
              <a:gd name="connsiteY8" fmla="*/ 0 h 2185886"/>
              <a:gd name="connsiteX0" fmla="*/ 246743 w 5740072"/>
              <a:gd name="connsiteY0" fmla="*/ 449944 h 1590801"/>
              <a:gd name="connsiteX1" fmla="*/ 2020716 w 5740072"/>
              <a:gd name="connsiteY1" fmla="*/ 0 h 1590801"/>
              <a:gd name="connsiteX2" fmla="*/ 3887463 w 5740072"/>
              <a:gd name="connsiteY2" fmla="*/ 210742 h 1590801"/>
              <a:gd name="connsiteX3" fmla="*/ 5411463 w 5740072"/>
              <a:gd name="connsiteY3" fmla="*/ 167200 h 1590801"/>
              <a:gd name="connsiteX4" fmla="*/ 5701749 w 5740072"/>
              <a:gd name="connsiteY4" fmla="*/ 442971 h 1590801"/>
              <a:gd name="connsiteX5" fmla="*/ 4235806 w 5740072"/>
              <a:gd name="connsiteY5" fmla="*/ 921942 h 1590801"/>
              <a:gd name="connsiteX6" fmla="*/ 3922088 w 5740072"/>
              <a:gd name="connsiteY6" fmla="*/ 1590801 h 1590801"/>
              <a:gd name="connsiteX7" fmla="*/ 0 w 5740072"/>
              <a:gd name="connsiteY7" fmla="*/ 1590801 h 1590801"/>
              <a:gd name="connsiteX8" fmla="*/ 246743 w 5740072"/>
              <a:gd name="connsiteY8" fmla="*/ 449944 h 1590801"/>
              <a:gd name="connsiteX0" fmla="*/ 43543 w 5536872"/>
              <a:gd name="connsiteY0" fmla="*/ 449944 h 1590801"/>
              <a:gd name="connsiteX1" fmla="*/ 1817516 w 5536872"/>
              <a:gd name="connsiteY1" fmla="*/ 0 h 1590801"/>
              <a:gd name="connsiteX2" fmla="*/ 3684263 w 5536872"/>
              <a:gd name="connsiteY2" fmla="*/ 210742 h 1590801"/>
              <a:gd name="connsiteX3" fmla="*/ 5208263 w 5536872"/>
              <a:gd name="connsiteY3" fmla="*/ 167200 h 1590801"/>
              <a:gd name="connsiteX4" fmla="*/ 5498549 w 5536872"/>
              <a:gd name="connsiteY4" fmla="*/ 442971 h 1590801"/>
              <a:gd name="connsiteX5" fmla="*/ 4032606 w 5536872"/>
              <a:gd name="connsiteY5" fmla="*/ 921942 h 1590801"/>
              <a:gd name="connsiteX6" fmla="*/ 3718888 w 5536872"/>
              <a:gd name="connsiteY6" fmla="*/ 1590801 h 1590801"/>
              <a:gd name="connsiteX7" fmla="*/ 0 w 5536872"/>
              <a:gd name="connsiteY7" fmla="*/ 1590801 h 1590801"/>
              <a:gd name="connsiteX8" fmla="*/ 43543 w 5536872"/>
              <a:gd name="connsiteY8" fmla="*/ 449944 h 1590801"/>
              <a:gd name="connsiteX0" fmla="*/ 43543 w 5536872"/>
              <a:gd name="connsiteY0" fmla="*/ 449944 h 1590801"/>
              <a:gd name="connsiteX1" fmla="*/ 1817516 w 5536872"/>
              <a:gd name="connsiteY1" fmla="*/ 0 h 1590801"/>
              <a:gd name="connsiteX2" fmla="*/ 3684263 w 5536872"/>
              <a:gd name="connsiteY2" fmla="*/ 210742 h 1590801"/>
              <a:gd name="connsiteX3" fmla="*/ 5208263 w 5536872"/>
              <a:gd name="connsiteY3" fmla="*/ 167200 h 1590801"/>
              <a:gd name="connsiteX4" fmla="*/ 5498549 w 5536872"/>
              <a:gd name="connsiteY4" fmla="*/ 442971 h 1590801"/>
              <a:gd name="connsiteX5" fmla="*/ 4032606 w 5536872"/>
              <a:gd name="connsiteY5" fmla="*/ 921942 h 1590801"/>
              <a:gd name="connsiteX6" fmla="*/ 3718888 w 5536872"/>
              <a:gd name="connsiteY6" fmla="*/ 1590801 h 1590801"/>
              <a:gd name="connsiteX7" fmla="*/ 592721 w 5536872"/>
              <a:gd name="connsiteY7" fmla="*/ 1546057 h 1590801"/>
              <a:gd name="connsiteX8" fmla="*/ 0 w 5536872"/>
              <a:gd name="connsiteY8" fmla="*/ 1590801 h 1590801"/>
              <a:gd name="connsiteX9" fmla="*/ 43543 w 5536872"/>
              <a:gd name="connsiteY9" fmla="*/ 449944 h 1590801"/>
              <a:gd name="connsiteX0" fmla="*/ 43543 w 5536872"/>
              <a:gd name="connsiteY0" fmla="*/ 449944 h 1968173"/>
              <a:gd name="connsiteX1" fmla="*/ 1817516 w 5536872"/>
              <a:gd name="connsiteY1" fmla="*/ 0 h 1968173"/>
              <a:gd name="connsiteX2" fmla="*/ 3684263 w 5536872"/>
              <a:gd name="connsiteY2" fmla="*/ 210742 h 1968173"/>
              <a:gd name="connsiteX3" fmla="*/ 5208263 w 5536872"/>
              <a:gd name="connsiteY3" fmla="*/ 167200 h 1968173"/>
              <a:gd name="connsiteX4" fmla="*/ 5498549 w 5536872"/>
              <a:gd name="connsiteY4" fmla="*/ 442971 h 1968173"/>
              <a:gd name="connsiteX5" fmla="*/ 4032606 w 5536872"/>
              <a:gd name="connsiteY5" fmla="*/ 921942 h 1968173"/>
              <a:gd name="connsiteX6" fmla="*/ 3718888 w 5536872"/>
              <a:gd name="connsiteY6" fmla="*/ 1590801 h 1968173"/>
              <a:gd name="connsiteX7" fmla="*/ 592721 w 5536872"/>
              <a:gd name="connsiteY7" fmla="*/ 1546057 h 1968173"/>
              <a:gd name="connsiteX8" fmla="*/ 0 w 5536872"/>
              <a:gd name="connsiteY8" fmla="*/ 1968173 h 1968173"/>
              <a:gd name="connsiteX9" fmla="*/ 43543 w 5536872"/>
              <a:gd name="connsiteY9" fmla="*/ 449944 h 1968173"/>
              <a:gd name="connsiteX0" fmla="*/ 43543 w 5536872"/>
              <a:gd name="connsiteY0" fmla="*/ 449944 h 1968173"/>
              <a:gd name="connsiteX1" fmla="*/ 1817516 w 5536872"/>
              <a:gd name="connsiteY1" fmla="*/ 0 h 1968173"/>
              <a:gd name="connsiteX2" fmla="*/ 3684263 w 5536872"/>
              <a:gd name="connsiteY2" fmla="*/ 210742 h 1968173"/>
              <a:gd name="connsiteX3" fmla="*/ 5208263 w 5536872"/>
              <a:gd name="connsiteY3" fmla="*/ 167200 h 1968173"/>
              <a:gd name="connsiteX4" fmla="*/ 5498549 w 5536872"/>
              <a:gd name="connsiteY4" fmla="*/ 442971 h 1968173"/>
              <a:gd name="connsiteX5" fmla="*/ 4540606 w 5536872"/>
              <a:gd name="connsiteY5" fmla="*/ 1052571 h 1968173"/>
              <a:gd name="connsiteX6" fmla="*/ 4032606 w 5536872"/>
              <a:gd name="connsiteY6" fmla="*/ 921942 h 1968173"/>
              <a:gd name="connsiteX7" fmla="*/ 3718888 w 5536872"/>
              <a:gd name="connsiteY7" fmla="*/ 1590801 h 1968173"/>
              <a:gd name="connsiteX8" fmla="*/ 592721 w 5536872"/>
              <a:gd name="connsiteY8" fmla="*/ 1546057 h 1968173"/>
              <a:gd name="connsiteX9" fmla="*/ 0 w 5536872"/>
              <a:gd name="connsiteY9" fmla="*/ 1968173 h 1968173"/>
              <a:gd name="connsiteX10" fmla="*/ 43543 w 5536872"/>
              <a:gd name="connsiteY10" fmla="*/ 449944 h 1968173"/>
              <a:gd name="connsiteX0" fmla="*/ 43543 w 5536872"/>
              <a:gd name="connsiteY0" fmla="*/ 449944 h 1968173"/>
              <a:gd name="connsiteX1" fmla="*/ 1817516 w 5536872"/>
              <a:gd name="connsiteY1" fmla="*/ 0 h 1968173"/>
              <a:gd name="connsiteX2" fmla="*/ 3684263 w 5536872"/>
              <a:gd name="connsiteY2" fmla="*/ 210742 h 1968173"/>
              <a:gd name="connsiteX3" fmla="*/ 5208263 w 5536872"/>
              <a:gd name="connsiteY3" fmla="*/ 167200 h 1968173"/>
              <a:gd name="connsiteX4" fmla="*/ 5498549 w 5536872"/>
              <a:gd name="connsiteY4" fmla="*/ 442971 h 1968173"/>
              <a:gd name="connsiteX5" fmla="*/ 4540606 w 5536872"/>
              <a:gd name="connsiteY5" fmla="*/ 1052571 h 1968173"/>
              <a:gd name="connsiteX6" fmla="*/ 3989063 w 5536872"/>
              <a:gd name="connsiteY6" fmla="*/ 1110628 h 1968173"/>
              <a:gd name="connsiteX7" fmla="*/ 3718888 w 5536872"/>
              <a:gd name="connsiteY7" fmla="*/ 1590801 h 1968173"/>
              <a:gd name="connsiteX8" fmla="*/ 592721 w 5536872"/>
              <a:gd name="connsiteY8" fmla="*/ 1546057 h 1968173"/>
              <a:gd name="connsiteX9" fmla="*/ 0 w 5536872"/>
              <a:gd name="connsiteY9" fmla="*/ 1968173 h 1968173"/>
              <a:gd name="connsiteX10" fmla="*/ 43543 w 5536872"/>
              <a:gd name="connsiteY10" fmla="*/ 449944 h 1968173"/>
              <a:gd name="connsiteX0" fmla="*/ 43543 w 5536872"/>
              <a:gd name="connsiteY0" fmla="*/ 449944 h 1968173"/>
              <a:gd name="connsiteX1" fmla="*/ 1817516 w 5536872"/>
              <a:gd name="connsiteY1" fmla="*/ 0 h 1968173"/>
              <a:gd name="connsiteX2" fmla="*/ 3684263 w 5536872"/>
              <a:gd name="connsiteY2" fmla="*/ 210742 h 1968173"/>
              <a:gd name="connsiteX3" fmla="*/ 5208263 w 5536872"/>
              <a:gd name="connsiteY3" fmla="*/ 167200 h 1968173"/>
              <a:gd name="connsiteX4" fmla="*/ 5498549 w 5536872"/>
              <a:gd name="connsiteY4" fmla="*/ 442971 h 1968173"/>
              <a:gd name="connsiteX5" fmla="*/ 4540606 w 5536872"/>
              <a:gd name="connsiteY5" fmla="*/ 1052571 h 1968173"/>
              <a:gd name="connsiteX6" fmla="*/ 3989063 w 5536872"/>
              <a:gd name="connsiteY6" fmla="*/ 1110628 h 1968173"/>
              <a:gd name="connsiteX7" fmla="*/ 3718888 w 5536872"/>
              <a:gd name="connsiteY7" fmla="*/ 1590801 h 1968173"/>
              <a:gd name="connsiteX8" fmla="*/ 2319921 w 5536872"/>
              <a:gd name="connsiteY8" fmla="*/ 718742 h 1968173"/>
              <a:gd name="connsiteX9" fmla="*/ 592721 w 5536872"/>
              <a:gd name="connsiteY9" fmla="*/ 1546057 h 1968173"/>
              <a:gd name="connsiteX10" fmla="*/ 0 w 5536872"/>
              <a:gd name="connsiteY10" fmla="*/ 1968173 h 1968173"/>
              <a:gd name="connsiteX11" fmla="*/ 43543 w 5536872"/>
              <a:gd name="connsiteY11" fmla="*/ 449944 h 1968173"/>
              <a:gd name="connsiteX0" fmla="*/ 43543 w 5536872"/>
              <a:gd name="connsiteY0" fmla="*/ 449944 h 1968173"/>
              <a:gd name="connsiteX1" fmla="*/ 1817516 w 5536872"/>
              <a:gd name="connsiteY1" fmla="*/ 0 h 1968173"/>
              <a:gd name="connsiteX2" fmla="*/ 3684263 w 5536872"/>
              <a:gd name="connsiteY2" fmla="*/ 210742 h 1968173"/>
              <a:gd name="connsiteX3" fmla="*/ 5208263 w 5536872"/>
              <a:gd name="connsiteY3" fmla="*/ 167200 h 1968173"/>
              <a:gd name="connsiteX4" fmla="*/ 5498549 w 5536872"/>
              <a:gd name="connsiteY4" fmla="*/ 442971 h 1968173"/>
              <a:gd name="connsiteX5" fmla="*/ 4540606 w 5536872"/>
              <a:gd name="connsiteY5" fmla="*/ 1052571 h 1968173"/>
              <a:gd name="connsiteX6" fmla="*/ 3989063 w 5536872"/>
              <a:gd name="connsiteY6" fmla="*/ 1110628 h 1968173"/>
              <a:gd name="connsiteX7" fmla="*/ 3718888 w 5536872"/>
              <a:gd name="connsiteY7" fmla="*/ 1590801 h 1968173"/>
              <a:gd name="connsiteX8" fmla="*/ 2319921 w 5536872"/>
              <a:gd name="connsiteY8" fmla="*/ 718742 h 1968173"/>
              <a:gd name="connsiteX9" fmla="*/ 592721 w 5536872"/>
              <a:gd name="connsiteY9" fmla="*/ 1546057 h 1968173"/>
              <a:gd name="connsiteX10" fmla="*/ 0 w 5536872"/>
              <a:gd name="connsiteY10" fmla="*/ 1968173 h 1968173"/>
              <a:gd name="connsiteX11" fmla="*/ 43543 w 5536872"/>
              <a:gd name="connsiteY11" fmla="*/ 449944 h 1968173"/>
              <a:gd name="connsiteX0" fmla="*/ 43543 w 5536872"/>
              <a:gd name="connsiteY0" fmla="*/ 452905 h 1971134"/>
              <a:gd name="connsiteX1" fmla="*/ 1817516 w 5536872"/>
              <a:gd name="connsiteY1" fmla="*/ 2961 h 1971134"/>
              <a:gd name="connsiteX2" fmla="*/ 2334435 w 5536872"/>
              <a:gd name="connsiteY2" fmla="*/ 576561 h 1971134"/>
              <a:gd name="connsiteX3" fmla="*/ 3684263 w 5536872"/>
              <a:gd name="connsiteY3" fmla="*/ 213703 h 1971134"/>
              <a:gd name="connsiteX4" fmla="*/ 5208263 w 5536872"/>
              <a:gd name="connsiteY4" fmla="*/ 170161 h 1971134"/>
              <a:gd name="connsiteX5" fmla="*/ 5498549 w 5536872"/>
              <a:gd name="connsiteY5" fmla="*/ 445932 h 1971134"/>
              <a:gd name="connsiteX6" fmla="*/ 4540606 w 5536872"/>
              <a:gd name="connsiteY6" fmla="*/ 1055532 h 1971134"/>
              <a:gd name="connsiteX7" fmla="*/ 3989063 w 5536872"/>
              <a:gd name="connsiteY7" fmla="*/ 1113589 h 1971134"/>
              <a:gd name="connsiteX8" fmla="*/ 3718888 w 5536872"/>
              <a:gd name="connsiteY8" fmla="*/ 1593762 h 1971134"/>
              <a:gd name="connsiteX9" fmla="*/ 2319921 w 5536872"/>
              <a:gd name="connsiteY9" fmla="*/ 721703 h 1971134"/>
              <a:gd name="connsiteX10" fmla="*/ 592721 w 5536872"/>
              <a:gd name="connsiteY10" fmla="*/ 1549018 h 1971134"/>
              <a:gd name="connsiteX11" fmla="*/ 0 w 5536872"/>
              <a:gd name="connsiteY11" fmla="*/ 1971134 h 1971134"/>
              <a:gd name="connsiteX12" fmla="*/ 43543 w 5536872"/>
              <a:gd name="connsiteY12" fmla="*/ 452905 h 1971134"/>
              <a:gd name="connsiteX0" fmla="*/ 43543 w 5536872"/>
              <a:gd name="connsiteY0" fmla="*/ 452905 h 1971134"/>
              <a:gd name="connsiteX1" fmla="*/ 1817516 w 5536872"/>
              <a:gd name="connsiteY1" fmla="*/ 2961 h 1971134"/>
              <a:gd name="connsiteX2" fmla="*/ 2334435 w 5536872"/>
              <a:gd name="connsiteY2" fmla="*/ 576561 h 1971134"/>
              <a:gd name="connsiteX3" fmla="*/ 3684263 w 5536872"/>
              <a:gd name="connsiteY3" fmla="*/ 213703 h 1971134"/>
              <a:gd name="connsiteX4" fmla="*/ 5208263 w 5536872"/>
              <a:gd name="connsiteY4" fmla="*/ 170161 h 1971134"/>
              <a:gd name="connsiteX5" fmla="*/ 5498549 w 5536872"/>
              <a:gd name="connsiteY5" fmla="*/ 445932 h 1971134"/>
              <a:gd name="connsiteX6" fmla="*/ 4540606 w 5536872"/>
              <a:gd name="connsiteY6" fmla="*/ 1055532 h 1971134"/>
              <a:gd name="connsiteX7" fmla="*/ 3989063 w 5536872"/>
              <a:gd name="connsiteY7" fmla="*/ 1113589 h 1971134"/>
              <a:gd name="connsiteX8" fmla="*/ 3718888 w 5536872"/>
              <a:gd name="connsiteY8" fmla="*/ 1593762 h 1971134"/>
              <a:gd name="connsiteX9" fmla="*/ 2319921 w 5536872"/>
              <a:gd name="connsiteY9" fmla="*/ 721703 h 1971134"/>
              <a:gd name="connsiteX10" fmla="*/ 592721 w 5536872"/>
              <a:gd name="connsiteY10" fmla="*/ 1549018 h 1971134"/>
              <a:gd name="connsiteX11" fmla="*/ 0 w 5536872"/>
              <a:gd name="connsiteY11" fmla="*/ 1971134 h 1971134"/>
              <a:gd name="connsiteX12" fmla="*/ 43543 w 5536872"/>
              <a:gd name="connsiteY12" fmla="*/ 452905 h 197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36872" h="1971134">
                <a:moveTo>
                  <a:pt x="43543" y="452905"/>
                </a:moveTo>
                <a:lnTo>
                  <a:pt x="1817516" y="2961"/>
                </a:lnTo>
                <a:cubicBezTo>
                  <a:pt x="2204169" y="-46582"/>
                  <a:pt x="2023311" y="541437"/>
                  <a:pt x="2334435" y="576561"/>
                </a:cubicBezTo>
                <a:cubicBezTo>
                  <a:pt x="2718130" y="205285"/>
                  <a:pt x="3210130" y="211284"/>
                  <a:pt x="3684263" y="213703"/>
                </a:cubicBezTo>
                <a:cubicBezTo>
                  <a:pt x="4188911" y="260922"/>
                  <a:pt x="4905882" y="131456"/>
                  <a:pt x="5208263" y="170161"/>
                </a:cubicBezTo>
                <a:cubicBezTo>
                  <a:pt x="5380016" y="252409"/>
                  <a:pt x="5634016" y="339494"/>
                  <a:pt x="5498549" y="445932"/>
                </a:cubicBezTo>
                <a:cubicBezTo>
                  <a:pt x="5382435" y="537856"/>
                  <a:pt x="4784930" y="975703"/>
                  <a:pt x="4540606" y="1055532"/>
                </a:cubicBezTo>
                <a:cubicBezTo>
                  <a:pt x="4296282" y="1135361"/>
                  <a:pt x="4121178" y="968246"/>
                  <a:pt x="3989063" y="1113589"/>
                </a:cubicBezTo>
                <a:lnTo>
                  <a:pt x="3718888" y="1593762"/>
                </a:lnTo>
                <a:cubicBezTo>
                  <a:pt x="3452793" y="1671171"/>
                  <a:pt x="2521634" y="1019446"/>
                  <a:pt x="2319921" y="721703"/>
                </a:cubicBezTo>
                <a:cubicBezTo>
                  <a:pt x="1798893" y="714246"/>
                  <a:pt x="991470" y="1483503"/>
                  <a:pt x="592721" y="1549018"/>
                </a:cubicBezTo>
                <a:lnTo>
                  <a:pt x="0" y="1971134"/>
                </a:lnTo>
                <a:lnTo>
                  <a:pt x="43543" y="452905"/>
                </a:lnTo>
                <a:close/>
              </a:path>
            </a:pathLst>
          </a:custGeom>
          <a:solidFill>
            <a:srgbClr val="000000">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04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B6C666-1F49-5542-9E0A-AB909FD88CDE}"/>
              </a:ext>
            </a:extLst>
          </p:cNvPr>
          <p:cNvSpPr>
            <a:spLocks noGrp="1"/>
          </p:cNvSpPr>
          <p:nvPr>
            <p:ph type="body" sz="quarter" idx="10"/>
          </p:nvPr>
        </p:nvSpPr>
        <p:spPr/>
        <p:txBody>
          <a:bodyPr>
            <a:normAutofit fontScale="77500" lnSpcReduction="20000"/>
          </a:bodyPr>
          <a:lstStyle/>
          <a:p>
            <a:r>
              <a:rPr lang="en-US" dirty="0"/>
              <a:t>Preliminary results: sensorimotor learning</a:t>
            </a:r>
          </a:p>
        </p:txBody>
      </p:sp>
      <p:sp>
        <p:nvSpPr>
          <p:cNvPr id="3" name="Text Placeholder 2">
            <a:extLst>
              <a:ext uri="{FF2B5EF4-FFF2-40B4-BE49-F238E27FC236}">
                <a16:creationId xmlns:a16="http://schemas.microsoft.com/office/drawing/2014/main" id="{6B894BFE-3A7C-214E-ABAA-4C34266D3A78}"/>
              </a:ext>
            </a:extLst>
          </p:cNvPr>
          <p:cNvSpPr>
            <a:spLocks noGrp="1"/>
          </p:cNvSpPr>
          <p:nvPr>
            <p:ph type="body" sz="quarter" idx="11"/>
          </p:nvPr>
        </p:nvSpPr>
        <p:spPr>
          <a:xfrm>
            <a:off x="708005" y="1492954"/>
            <a:ext cx="5228749" cy="3283360"/>
          </a:xfrm>
        </p:spPr>
        <p:txBody>
          <a:bodyPr/>
          <a:lstStyle/>
          <a:p>
            <a:pPr marL="0" indent="0">
              <a:buNone/>
            </a:pPr>
            <a:r>
              <a:rPr lang="en-US" dirty="0"/>
              <a:t>Prediction</a:t>
            </a:r>
          </a:p>
          <a:p>
            <a:pPr marL="0" indent="0">
              <a:buNone/>
            </a:pPr>
            <a:r>
              <a:rPr lang="en-US" sz="2400" dirty="0"/>
              <a:t>Convergence to stationary policy</a:t>
            </a:r>
          </a:p>
          <a:p>
            <a:pPr marL="0" indent="0">
              <a:buNone/>
            </a:pPr>
            <a:endParaRPr lang="en-US" dirty="0"/>
          </a:p>
          <a:p>
            <a:pPr marL="0" indent="0">
              <a:buNone/>
            </a:pPr>
            <a:r>
              <a:rPr lang="en-US" dirty="0"/>
              <a:t>Results</a:t>
            </a:r>
          </a:p>
          <a:p>
            <a:pPr marL="0" indent="0">
              <a:buNone/>
            </a:pPr>
            <a:r>
              <a:rPr lang="en-US" sz="2400" dirty="0"/>
              <a:t>Feedback gains of a second order system</a:t>
            </a:r>
          </a:p>
        </p:txBody>
      </p:sp>
      <p:pic>
        <p:nvPicPr>
          <p:cNvPr id="5" name="Picture 4">
            <a:extLst>
              <a:ext uri="{FF2B5EF4-FFF2-40B4-BE49-F238E27FC236}">
                <a16:creationId xmlns:a16="http://schemas.microsoft.com/office/drawing/2014/main" id="{46289C7E-DFC4-C24A-980B-9FB9EBF2FBEA}"/>
              </a:ext>
            </a:extLst>
          </p:cNvPr>
          <p:cNvPicPr>
            <a:picLocks noChangeAspect="1"/>
          </p:cNvPicPr>
          <p:nvPr/>
        </p:nvPicPr>
        <p:blipFill>
          <a:blip r:embed="rId3"/>
          <a:stretch>
            <a:fillRect/>
          </a:stretch>
        </p:blipFill>
        <p:spPr>
          <a:xfrm>
            <a:off x="0" y="4662328"/>
            <a:ext cx="9144000" cy="2195672"/>
          </a:xfrm>
          <a:prstGeom prst="rect">
            <a:avLst/>
          </a:prstGeom>
        </p:spPr>
      </p:pic>
      <p:pic>
        <p:nvPicPr>
          <p:cNvPr id="6" name="Picture 5">
            <a:extLst>
              <a:ext uri="{FF2B5EF4-FFF2-40B4-BE49-F238E27FC236}">
                <a16:creationId xmlns:a16="http://schemas.microsoft.com/office/drawing/2014/main" id="{7DAE1739-B9EA-B543-B5A2-FAE7F4C5A6CC}"/>
              </a:ext>
            </a:extLst>
          </p:cNvPr>
          <p:cNvPicPr>
            <a:picLocks noChangeAspect="1"/>
          </p:cNvPicPr>
          <p:nvPr/>
        </p:nvPicPr>
        <p:blipFill>
          <a:blip r:embed="rId4"/>
          <a:stretch>
            <a:fillRect/>
          </a:stretch>
        </p:blipFill>
        <p:spPr>
          <a:xfrm>
            <a:off x="5733554" y="1492954"/>
            <a:ext cx="2951142" cy="1321485"/>
          </a:xfrm>
          <a:prstGeom prst="rect">
            <a:avLst/>
          </a:prstGeom>
        </p:spPr>
      </p:pic>
    </p:spTree>
    <p:extLst>
      <p:ext uri="{BB962C8B-B14F-4D97-AF65-F5344CB8AC3E}">
        <p14:creationId xmlns:p14="http://schemas.microsoft.com/office/powerpoint/2010/main" val="509195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289C7E-DFC4-C24A-980B-9FB9EBF2FBEA}"/>
              </a:ext>
            </a:extLst>
          </p:cNvPr>
          <p:cNvPicPr>
            <a:picLocks noChangeAspect="1"/>
          </p:cNvPicPr>
          <p:nvPr/>
        </p:nvPicPr>
        <p:blipFill>
          <a:blip r:embed="rId3"/>
          <a:stretch>
            <a:fillRect/>
          </a:stretch>
        </p:blipFill>
        <p:spPr>
          <a:xfrm>
            <a:off x="0" y="4662328"/>
            <a:ext cx="9144000" cy="2195672"/>
          </a:xfrm>
          <a:prstGeom prst="rect">
            <a:avLst/>
          </a:prstGeom>
        </p:spPr>
      </p:pic>
      <p:sp>
        <p:nvSpPr>
          <p:cNvPr id="14" name="Rectangle 13">
            <a:extLst>
              <a:ext uri="{FF2B5EF4-FFF2-40B4-BE49-F238E27FC236}">
                <a16:creationId xmlns:a16="http://schemas.microsoft.com/office/drawing/2014/main" id="{02308FA2-3C74-FC4F-863E-A6A87674AE59}"/>
              </a:ext>
            </a:extLst>
          </p:cNvPr>
          <p:cNvSpPr/>
          <p:nvPr/>
        </p:nvSpPr>
        <p:spPr>
          <a:xfrm>
            <a:off x="0" y="3370863"/>
            <a:ext cx="9144000" cy="3487137"/>
          </a:xfrm>
          <a:prstGeom prst="rect">
            <a:avLst/>
          </a:prstGeom>
          <a:solidFill>
            <a:srgbClr val="000000">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9FB6C666-1F49-5542-9E0A-AB909FD88CDE}"/>
              </a:ext>
            </a:extLst>
          </p:cNvPr>
          <p:cNvSpPr>
            <a:spLocks noGrp="1"/>
          </p:cNvSpPr>
          <p:nvPr>
            <p:ph type="body" sz="quarter" idx="10"/>
          </p:nvPr>
        </p:nvSpPr>
        <p:spPr/>
        <p:txBody>
          <a:bodyPr>
            <a:normAutofit/>
          </a:bodyPr>
          <a:lstStyle/>
          <a:p>
            <a:r>
              <a:rPr lang="en-US" dirty="0"/>
              <a:t>Future work: sensorimotor </a:t>
            </a:r>
            <a:r>
              <a:rPr lang="en-US" i="1" dirty="0"/>
              <a:t>games</a:t>
            </a:r>
          </a:p>
        </p:txBody>
      </p:sp>
      <p:grpSp>
        <p:nvGrpSpPr>
          <p:cNvPr id="17" name="Group 16">
            <a:extLst>
              <a:ext uri="{FF2B5EF4-FFF2-40B4-BE49-F238E27FC236}">
                <a16:creationId xmlns:a16="http://schemas.microsoft.com/office/drawing/2014/main" id="{54AD1D17-C1EA-4D4A-A0A6-AEC568F68BA3}"/>
              </a:ext>
            </a:extLst>
          </p:cNvPr>
          <p:cNvGrpSpPr/>
          <p:nvPr/>
        </p:nvGrpSpPr>
        <p:grpSpPr>
          <a:xfrm flipH="1">
            <a:off x="6296811" y="3305806"/>
            <a:ext cx="2642616" cy="3509643"/>
            <a:chOff x="6271139" y="3218722"/>
            <a:chExt cx="2644036" cy="3509643"/>
          </a:xfrm>
        </p:grpSpPr>
        <p:sp>
          <p:nvSpPr>
            <p:cNvPr id="9" name="Cloud Callout 54">
              <a:extLst>
                <a:ext uri="{FF2B5EF4-FFF2-40B4-BE49-F238E27FC236}">
                  <a16:creationId xmlns:a16="http://schemas.microsoft.com/office/drawing/2014/main" id="{9ABFDE64-6193-FE46-9B14-71C0F46F75E1}"/>
                </a:ext>
              </a:extLst>
            </p:cNvPr>
            <p:cNvSpPr>
              <a:spLocks noChangeArrowheads="1"/>
            </p:cNvSpPr>
            <p:nvPr/>
          </p:nvSpPr>
          <p:spPr bwMode="auto">
            <a:xfrm flipH="1" flipV="1">
              <a:off x="7321629" y="4001860"/>
              <a:ext cx="1416536" cy="1201397"/>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pic>
          <p:nvPicPr>
            <p:cNvPr id="8" name="Picture 7">
              <a:extLst>
                <a:ext uri="{FF2B5EF4-FFF2-40B4-BE49-F238E27FC236}">
                  <a16:creationId xmlns:a16="http://schemas.microsoft.com/office/drawing/2014/main" id="{EC8DC25B-F137-DE4F-B5B7-DB7CAC282198}"/>
                </a:ext>
              </a:extLst>
            </p:cNvPr>
            <p:cNvPicPr>
              <a:picLocks noChangeAspect="1"/>
            </p:cNvPicPr>
            <p:nvPr/>
          </p:nvPicPr>
          <p:blipFill rotWithShape="1">
            <a:blip r:embed="rId4">
              <a:extLst>
                <a:ext uri="{28A0092B-C50C-407E-A947-70E740481C1C}">
                  <a14:useLocalDpi xmlns:a14="http://schemas.microsoft.com/office/drawing/2010/main" val="0"/>
                </a:ext>
              </a:extLst>
            </a:blip>
            <a:srcRect l="62787" t="66490" r="15495"/>
            <a:stretch/>
          </p:blipFill>
          <p:spPr>
            <a:xfrm flipH="1">
              <a:off x="7144619" y="5146297"/>
              <a:ext cx="1770556" cy="1196339"/>
            </a:xfrm>
            <a:prstGeom prst="rect">
              <a:avLst/>
            </a:prstGeom>
          </p:spPr>
        </p:pic>
        <p:pic>
          <p:nvPicPr>
            <p:cNvPr id="11" name="Picture 10">
              <a:extLst>
                <a:ext uri="{FF2B5EF4-FFF2-40B4-BE49-F238E27FC236}">
                  <a16:creationId xmlns:a16="http://schemas.microsoft.com/office/drawing/2014/main" id="{749AB7AE-C10D-4C48-89FD-B7EE3D8EB07F}"/>
                </a:ext>
              </a:extLst>
            </p:cNvPr>
            <p:cNvPicPr>
              <a:picLocks noChangeAspect="1"/>
            </p:cNvPicPr>
            <p:nvPr/>
          </p:nvPicPr>
          <p:blipFill rotWithShape="1">
            <a:blip r:embed="rId4">
              <a:extLst>
                <a:ext uri="{28A0092B-C50C-407E-A947-70E740481C1C}">
                  <a14:useLocalDpi xmlns:a14="http://schemas.microsoft.com/office/drawing/2010/main" val="0"/>
                </a:ext>
              </a:extLst>
            </a:blip>
            <a:srcRect t="30648" r="71309"/>
            <a:stretch/>
          </p:blipFill>
          <p:spPr>
            <a:xfrm>
              <a:off x="6271139" y="4586626"/>
              <a:ext cx="1873141" cy="2141739"/>
            </a:xfrm>
            <a:prstGeom prst="rect">
              <a:avLst/>
            </a:prstGeom>
            <a:effectLst>
              <a:glow rad="431800">
                <a:schemeClr val="bg1">
                  <a:lumMod val="50000"/>
                  <a:alpha val="67000"/>
                </a:schemeClr>
              </a:glow>
            </a:effectLst>
          </p:spPr>
        </p:pic>
        <p:sp>
          <p:nvSpPr>
            <p:cNvPr id="12" name="Cloud Callout 54">
              <a:extLst>
                <a:ext uri="{FF2B5EF4-FFF2-40B4-BE49-F238E27FC236}">
                  <a16:creationId xmlns:a16="http://schemas.microsoft.com/office/drawing/2014/main" id="{CDBD273F-6762-3B48-9A99-2192F175579F}"/>
                </a:ext>
              </a:extLst>
            </p:cNvPr>
            <p:cNvSpPr>
              <a:spLocks noChangeArrowheads="1"/>
            </p:cNvSpPr>
            <p:nvPr/>
          </p:nvSpPr>
          <p:spPr bwMode="auto">
            <a:xfrm flipH="1" flipV="1">
              <a:off x="6469453" y="3218722"/>
              <a:ext cx="1709306" cy="1404008"/>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grpSp>
      <p:pic>
        <p:nvPicPr>
          <p:cNvPr id="13" name="Picture 12">
            <a:extLst>
              <a:ext uri="{FF2B5EF4-FFF2-40B4-BE49-F238E27FC236}">
                <a16:creationId xmlns:a16="http://schemas.microsoft.com/office/drawing/2014/main" id="{AFFF48F8-8DE0-8242-B907-D1B4640026AC}"/>
              </a:ext>
            </a:extLst>
          </p:cNvPr>
          <p:cNvPicPr>
            <a:picLocks noChangeAspect="1"/>
          </p:cNvPicPr>
          <p:nvPr/>
        </p:nvPicPr>
        <p:blipFill>
          <a:blip r:embed="rId5"/>
          <a:stretch>
            <a:fillRect/>
          </a:stretch>
        </p:blipFill>
        <p:spPr>
          <a:xfrm>
            <a:off x="7270832" y="3573521"/>
            <a:ext cx="1116275" cy="405223"/>
          </a:xfrm>
          <a:prstGeom prst="rect">
            <a:avLst/>
          </a:prstGeom>
        </p:spPr>
      </p:pic>
      <p:pic>
        <p:nvPicPr>
          <p:cNvPr id="10" name="Picture 9">
            <a:extLst>
              <a:ext uri="{FF2B5EF4-FFF2-40B4-BE49-F238E27FC236}">
                <a16:creationId xmlns:a16="http://schemas.microsoft.com/office/drawing/2014/main" id="{6AB60637-AEE9-6F4A-A71B-31CF24526A62}"/>
              </a:ext>
            </a:extLst>
          </p:cNvPr>
          <p:cNvPicPr>
            <a:picLocks noChangeAspect="1"/>
          </p:cNvPicPr>
          <p:nvPr/>
        </p:nvPicPr>
        <p:blipFill>
          <a:blip r:embed="rId6"/>
          <a:stretch>
            <a:fillRect/>
          </a:stretch>
        </p:blipFill>
        <p:spPr>
          <a:xfrm>
            <a:off x="6610802" y="4310394"/>
            <a:ext cx="1025509" cy="362347"/>
          </a:xfrm>
          <a:prstGeom prst="rect">
            <a:avLst/>
          </a:prstGeom>
        </p:spPr>
      </p:pic>
      <p:sp>
        <p:nvSpPr>
          <p:cNvPr id="6" name="Text Placeholder 5">
            <a:extLst>
              <a:ext uri="{FF2B5EF4-FFF2-40B4-BE49-F238E27FC236}">
                <a16:creationId xmlns:a16="http://schemas.microsoft.com/office/drawing/2014/main" id="{AE647C15-F22C-1D40-88BF-774832A4738A}"/>
              </a:ext>
            </a:extLst>
          </p:cNvPr>
          <p:cNvSpPr>
            <a:spLocks noGrp="1"/>
          </p:cNvSpPr>
          <p:nvPr>
            <p:ph type="body" sz="quarter" idx="11"/>
          </p:nvPr>
        </p:nvSpPr>
        <p:spPr>
          <a:xfrm>
            <a:off x="402795" y="1449976"/>
            <a:ext cx="8325375" cy="5117076"/>
          </a:xfrm>
        </p:spPr>
        <p:txBody>
          <a:bodyPr/>
          <a:lstStyle/>
          <a:p>
            <a:r>
              <a:rPr lang="en-US" dirty="0"/>
              <a:t>Coupled dynamic system via haptics</a:t>
            </a:r>
          </a:p>
          <a:p>
            <a:r>
              <a:rPr lang="en-US" dirty="0"/>
              <a:t>Full information/limited information games</a:t>
            </a:r>
          </a:p>
          <a:p>
            <a:r>
              <a:rPr lang="en-US" dirty="0"/>
              <a:t>When do agents play Nash?</a:t>
            </a:r>
          </a:p>
        </p:txBody>
      </p:sp>
    </p:spTree>
    <p:extLst>
      <p:ext uri="{BB962C8B-B14F-4D97-AF65-F5344CB8AC3E}">
        <p14:creationId xmlns:p14="http://schemas.microsoft.com/office/powerpoint/2010/main" val="2818330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30287A-2A75-3442-B3BF-30096899DD58}"/>
              </a:ext>
            </a:extLst>
          </p:cNvPr>
          <p:cNvSpPr>
            <a:spLocks noGrp="1"/>
          </p:cNvSpPr>
          <p:nvPr>
            <p:ph type="body" sz="quarter" idx="10"/>
          </p:nvPr>
        </p:nvSpPr>
        <p:spPr/>
        <p:txBody>
          <a:bodyPr/>
          <a:lstStyle/>
          <a:p>
            <a:r>
              <a:rPr lang="en-US" dirty="0"/>
              <a:t>Our physical world is dynamic</a:t>
            </a:r>
          </a:p>
        </p:txBody>
      </p:sp>
      <p:pic>
        <p:nvPicPr>
          <p:cNvPr id="9" name="Picture 8">
            <a:extLst>
              <a:ext uri="{FF2B5EF4-FFF2-40B4-BE49-F238E27FC236}">
                <a16:creationId xmlns:a16="http://schemas.microsoft.com/office/drawing/2014/main" id="{07BD5BB0-6FC6-A14F-97C0-3ECC49DDAA46}"/>
              </a:ext>
            </a:extLst>
          </p:cNvPr>
          <p:cNvPicPr>
            <a:picLocks noChangeAspect="1"/>
          </p:cNvPicPr>
          <p:nvPr/>
        </p:nvPicPr>
        <p:blipFill rotWithShape="1">
          <a:blip r:embed="rId3">
            <a:extLst>
              <a:ext uri="{28A0092B-C50C-407E-A947-70E740481C1C}">
                <a14:useLocalDpi xmlns:a14="http://schemas.microsoft.com/office/drawing/2010/main" val="0"/>
              </a:ext>
            </a:extLst>
          </a:blip>
          <a:srcRect l="18585" t="35267" r="13207" b="5041"/>
          <a:stretch/>
        </p:blipFill>
        <p:spPr>
          <a:xfrm>
            <a:off x="2908696" y="1685612"/>
            <a:ext cx="3172275" cy="1843452"/>
          </a:xfrm>
          <a:prstGeom prst="rect">
            <a:avLst/>
          </a:prstGeom>
        </p:spPr>
      </p:pic>
      <p:pic>
        <p:nvPicPr>
          <p:cNvPr id="10" name="Picture 9">
            <a:extLst>
              <a:ext uri="{FF2B5EF4-FFF2-40B4-BE49-F238E27FC236}">
                <a16:creationId xmlns:a16="http://schemas.microsoft.com/office/drawing/2014/main" id="{1F159913-58FD-094C-AD3A-5B58E99B6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846" y="1680020"/>
            <a:ext cx="2927246" cy="1849043"/>
          </a:xfrm>
          <a:prstGeom prst="rect">
            <a:avLst/>
          </a:prstGeom>
        </p:spPr>
      </p:pic>
      <p:pic>
        <p:nvPicPr>
          <p:cNvPr id="11" name="Picture 10">
            <a:extLst>
              <a:ext uri="{FF2B5EF4-FFF2-40B4-BE49-F238E27FC236}">
                <a16:creationId xmlns:a16="http://schemas.microsoft.com/office/drawing/2014/main" id="{908B8668-52C3-0F45-A502-CAB03E95F279}"/>
              </a:ext>
            </a:extLst>
          </p:cNvPr>
          <p:cNvPicPr>
            <a:picLocks noChangeAspect="1"/>
          </p:cNvPicPr>
          <p:nvPr/>
        </p:nvPicPr>
        <p:blipFill rotWithShape="1">
          <a:blip r:embed="rId5">
            <a:extLst>
              <a:ext uri="{28A0092B-C50C-407E-A947-70E740481C1C}">
                <a14:useLocalDpi xmlns:a14="http://schemas.microsoft.com/office/drawing/2010/main" val="0"/>
              </a:ext>
            </a:extLst>
          </a:blip>
          <a:srcRect b="4769"/>
          <a:stretch/>
        </p:blipFill>
        <p:spPr>
          <a:xfrm>
            <a:off x="45908" y="1680020"/>
            <a:ext cx="2772911" cy="1849043"/>
          </a:xfrm>
          <a:prstGeom prst="rect">
            <a:avLst/>
          </a:prstGeom>
        </p:spPr>
      </p:pic>
    </p:spTree>
    <p:extLst>
      <p:ext uri="{BB962C8B-B14F-4D97-AF65-F5344CB8AC3E}">
        <p14:creationId xmlns:p14="http://schemas.microsoft.com/office/powerpoint/2010/main" val="809610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1"/>
          <p:cNvSpPr txBox="1">
            <a:spLocks/>
          </p:cNvSpPr>
          <p:nvPr/>
        </p:nvSpPr>
        <p:spPr>
          <a:xfrm>
            <a:off x="4063000" y="204788"/>
            <a:ext cx="5054087" cy="899939"/>
          </a:xfrm>
          <a:prstGeom prst="rect">
            <a:avLst/>
          </a:prstGeom>
        </p:spPr>
        <p:txBody>
          <a:bodyPr>
            <a:noAutofit/>
          </a:bodyPr>
          <a:lstStyle>
            <a:lvl1pPr marL="0" indent="0" algn="l" defTabSz="457200" rtl="0" eaLnBrk="1" latinLnBrk="0" hangingPunct="1">
              <a:lnSpc>
                <a:spcPct val="100000"/>
              </a:lnSpc>
              <a:spcBef>
                <a:spcPct val="20000"/>
              </a:spcBef>
              <a:buFont typeface="Arial"/>
              <a:buNone/>
              <a:defRPr sz="5000" b="0" i="0" kern="1200" baseline="0">
                <a:solidFill>
                  <a:srgbClr val="E8D3A2"/>
                </a:solidFill>
                <a:latin typeface="Encode Sans Normal Black"/>
                <a:ea typeface="+mn-ea"/>
                <a:cs typeface="Encode Sans Normal Black"/>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2800" b="1" dirty="0" err="1">
                <a:solidFill>
                  <a:schemeClr val="tx2"/>
                </a:solidFill>
                <a:latin typeface="Calibri" charset="0"/>
                <a:ea typeface="Calibri" charset="0"/>
                <a:cs typeface="Calibri" charset="0"/>
              </a:rPr>
              <a:t>bchasnov@uw.edu</a:t>
            </a:r>
            <a:endParaRPr lang="en-US" sz="2800" b="1" dirty="0">
              <a:solidFill>
                <a:schemeClr val="tx2"/>
              </a:solidFill>
              <a:latin typeface="Calibri" charset="0"/>
              <a:ea typeface="Calibri" charset="0"/>
              <a:cs typeface="Calibri" charset="0"/>
            </a:endParaRPr>
          </a:p>
          <a:p>
            <a:pPr algn="ctr">
              <a:spcBef>
                <a:spcPts val="0"/>
              </a:spcBef>
            </a:pPr>
            <a:r>
              <a:rPr lang="en-US" sz="2000" b="1" dirty="0">
                <a:solidFill>
                  <a:schemeClr val="tx2"/>
                </a:solidFill>
                <a:latin typeface="Calibri" charset="0"/>
                <a:ea typeface="Calibri" charset="0"/>
                <a:cs typeface="Calibri" charset="0"/>
              </a:rPr>
              <a:t>http://</a:t>
            </a:r>
            <a:r>
              <a:rPr lang="en-US" sz="2000" b="1" dirty="0" err="1">
                <a:solidFill>
                  <a:schemeClr val="tx2"/>
                </a:solidFill>
                <a:latin typeface="Calibri" charset="0"/>
                <a:ea typeface="Calibri" charset="0"/>
                <a:cs typeface="Calibri" charset="0"/>
              </a:rPr>
              <a:t>students.washington.edu</a:t>
            </a:r>
            <a:r>
              <a:rPr lang="en-US" sz="2000" b="1" dirty="0">
                <a:solidFill>
                  <a:schemeClr val="tx2"/>
                </a:solidFill>
                <a:latin typeface="Calibri" charset="0"/>
                <a:ea typeface="Calibri" charset="0"/>
                <a:cs typeface="Calibri" charset="0"/>
              </a:rPr>
              <a:t>/</a:t>
            </a:r>
            <a:r>
              <a:rPr lang="en-US" sz="2000" b="1" dirty="0" err="1">
                <a:solidFill>
                  <a:schemeClr val="tx2"/>
                </a:solidFill>
                <a:latin typeface="Calibri" charset="0"/>
                <a:ea typeface="Calibri" charset="0"/>
                <a:cs typeface="Calibri" charset="0"/>
              </a:rPr>
              <a:t>bchasnov</a:t>
            </a:r>
            <a:r>
              <a:rPr lang="en-US" sz="2000" b="1" dirty="0">
                <a:solidFill>
                  <a:schemeClr val="tx2"/>
                </a:solidFill>
                <a:latin typeface="Calibri" charset="0"/>
                <a:ea typeface="Calibri" charset="0"/>
                <a:cs typeface="Calibri" charset="0"/>
              </a:rPr>
              <a:t>/</a:t>
            </a:r>
          </a:p>
        </p:txBody>
      </p:sp>
      <p:sp>
        <p:nvSpPr>
          <p:cNvPr id="45" name="Text Placeholder 1"/>
          <p:cNvSpPr>
            <a:spLocks noGrp="1"/>
          </p:cNvSpPr>
          <p:nvPr>
            <p:ph type="body" sz="quarter" idx="4294967295"/>
          </p:nvPr>
        </p:nvSpPr>
        <p:spPr>
          <a:xfrm>
            <a:off x="0" y="204788"/>
            <a:ext cx="4886325" cy="787400"/>
          </a:xfrm>
          <a:prstGeom prst="rect">
            <a:avLst/>
          </a:prstGeom>
        </p:spPr>
        <p:txBody>
          <a:bodyPr anchor="ctr">
            <a:normAutofit/>
          </a:bodyPr>
          <a:lstStyle/>
          <a:p>
            <a:pPr marL="0" indent="0" algn="ctr">
              <a:buNone/>
            </a:pPr>
            <a:r>
              <a:rPr lang="en-US" sz="4400" b="1" dirty="0">
                <a:solidFill>
                  <a:schemeClr val="tx2"/>
                </a:solidFill>
              </a:rPr>
              <a:t>thank you!</a:t>
            </a:r>
          </a:p>
        </p:txBody>
      </p: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08" y="5402456"/>
            <a:ext cx="1355915" cy="1356818"/>
          </a:xfrm>
          <a:prstGeom prst="rect">
            <a:avLst/>
          </a:prstGeom>
        </p:spPr>
      </p:pic>
      <p:pic>
        <p:nvPicPr>
          <p:cNvPr id="6" name="Picture 5">
            <a:extLst>
              <a:ext uri="{FF2B5EF4-FFF2-40B4-BE49-F238E27FC236}">
                <a16:creationId xmlns:a16="http://schemas.microsoft.com/office/drawing/2014/main" id="{74589521-8B52-6A49-B638-78992DAB1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091" y="5568976"/>
            <a:ext cx="2275064" cy="1023778"/>
          </a:xfrm>
          <a:prstGeom prst="rect">
            <a:avLst/>
          </a:prstGeom>
        </p:spPr>
      </p:pic>
      <p:pic>
        <p:nvPicPr>
          <p:cNvPr id="7" name="Picture 6">
            <a:extLst>
              <a:ext uri="{FF2B5EF4-FFF2-40B4-BE49-F238E27FC236}">
                <a16:creationId xmlns:a16="http://schemas.microsoft.com/office/drawing/2014/main" id="{DFF684E3-F1F7-8A4C-914E-397FB659F0D7}"/>
              </a:ext>
            </a:extLst>
          </p:cNvPr>
          <p:cNvPicPr>
            <a:picLocks noChangeAspect="1"/>
          </p:cNvPicPr>
          <p:nvPr/>
        </p:nvPicPr>
        <p:blipFill>
          <a:blip r:embed="rId4"/>
          <a:stretch>
            <a:fillRect/>
          </a:stretch>
        </p:blipFill>
        <p:spPr>
          <a:xfrm>
            <a:off x="4063000" y="5553815"/>
            <a:ext cx="3060700" cy="1054100"/>
          </a:xfrm>
          <a:prstGeom prst="rect">
            <a:avLst/>
          </a:prstGeom>
        </p:spPr>
      </p:pic>
    </p:spTree>
    <p:extLst>
      <p:ext uri="{BB962C8B-B14F-4D97-AF65-F5344CB8AC3E}">
        <p14:creationId xmlns:p14="http://schemas.microsoft.com/office/powerpoint/2010/main" val="306970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8FCFA2-1EB7-374C-A4F9-B7270C470058}"/>
              </a:ext>
            </a:extLst>
          </p:cNvPr>
          <p:cNvSpPr>
            <a:spLocks noGrp="1"/>
          </p:cNvSpPr>
          <p:nvPr>
            <p:ph type="body" sz="quarter" idx="10"/>
          </p:nvPr>
        </p:nvSpPr>
        <p:spPr/>
        <p:txBody>
          <a:bodyPr/>
          <a:lstStyle/>
          <a:p>
            <a:r>
              <a:rPr lang="en-US" dirty="0"/>
              <a:t>Backup slides</a:t>
            </a:r>
          </a:p>
        </p:txBody>
      </p:sp>
      <p:sp>
        <p:nvSpPr>
          <p:cNvPr id="3" name="Text Placeholder 2">
            <a:extLst>
              <a:ext uri="{FF2B5EF4-FFF2-40B4-BE49-F238E27FC236}">
                <a16:creationId xmlns:a16="http://schemas.microsoft.com/office/drawing/2014/main" id="{6BCB774F-C73D-DB4E-88DE-AF3E521ACF41}"/>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F2617E98-8115-FF40-90B2-414B1686621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11265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315E7A-614A-804F-A71D-A7930694B993}"/>
              </a:ext>
            </a:extLst>
          </p:cNvPr>
          <p:cNvSpPr>
            <a:spLocks noGrp="1"/>
          </p:cNvSpPr>
          <p:nvPr>
            <p:ph type="body" sz="quarter" idx="10"/>
          </p:nvPr>
        </p:nvSpPr>
        <p:spPr/>
        <p:txBody>
          <a:bodyPr>
            <a:normAutofit/>
          </a:bodyPr>
          <a:lstStyle/>
          <a:p>
            <a:r>
              <a:rPr lang="en-US" sz="3600" dirty="0"/>
              <a:t>Simulation: learning to control a scalar system</a:t>
            </a:r>
          </a:p>
        </p:txBody>
      </p:sp>
      <p:sp>
        <p:nvSpPr>
          <p:cNvPr id="8" name="Rectangle 7">
            <a:extLst>
              <a:ext uri="{FF2B5EF4-FFF2-40B4-BE49-F238E27FC236}">
                <a16:creationId xmlns:a16="http://schemas.microsoft.com/office/drawing/2014/main" id="{6CF44FFF-7E40-B74E-8462-81DAC23B7F56}"/>
              </a:ext>
            </a:extLst>
          </p:cNvPr>
          <p:cNvSpPr/>
          <p:nvPr/>
        </p:nvSpPr>
        <p:spPr>
          <a:xfrm>
            <a:off x="1209553" y="1600595"/>
            <a:ext cx="786794" cy="712683"/>
          </a:xfrm>
          <a:prstGeom prst="rect">
            <a:avLst/>
          </a:prstGeom>
          <a:noFill/>
          <a:ln w="317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7C4C0BD1-4C3D-5741-81D3-529346A5FE76}"/>
              </a:ext>
            </a:extLst>
          </p:cNvPr>
          <p:cNvCxnSpPr/>
          <p:nvPr/>
        </p:nvCxnSpPr>
        <p:spPr>
          <a:xfrm>
            <a:off x="549796" y="1744541"/>
            <a:ext cx="659757" cy="0"/>
          </a:xfrm>
          <a:prstGeom prst="straightConnector1">
            <a:avLst/>
          </a:prstGeom>
          <a:ln w="4762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96E9C85A-585F-964D-952F-2A3070B5F980}"/>
              </a:ext>
            </a:extLst>
          </p:cNvPr>
          <p:cNvCxnSpPr/>
          <p:nvPr/>
        </p:nvCxnSpPr>
        <p:spPr>
          <a:xfrm>
            <a:off x="549796" y="2163159"/>
            <a:ext cx="659757" cy="0"/>
          </a:xfrm>
          <a:prstGeom prst="straightConnector1">
            <a:avLst/>
          </a:prstGeom>
          <a:ln w="47625">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ABADEED7-4663-7244-9E9F-B38275349E46}"/>
              </a:ext>
            </a:extLst>
          </p:cNvPr>
          <p:cNvPicPr>
            <a:picLocks noChangeAspect="1"/>
          </p:cNvPicPr>
          <p:nvPr/>
        </p:nvPicPr>
        <p:blipFill>
          <a:blip r:embed="rId3"/>
          <a:stretch>
            <a:fillRect/>
          </a:stretch>
        </p:blipFill>
        <p:spPr>
          <a:xfrm>
            <a:off x="580656" y="1484523"/>
            <a:ext cx="293922" cy="566337"/>
          </a:xfrm>
          <a:prstGeom prst="rect">
            <a:avLst/>
          </a:prstGeom>
        </p:spPr>
      </p:pic>
      <p:pic>
        <p:nvPicPr>
          <p:cNvPr id="14" name="Picture 13">
            <a:extLst>
              <a:ext uri="{FF2B5EF4-FFF2-40B4-BE49-F238E27FC236}">
                <a16:creationId xmlns:a16="http://schemas.microsoft.com/office/drawing/2014/main" id="{6A5385E4-8B18-5944-998D-8C41191F8C50}"/>
              </a:ext>
            </a:extLst>
          </p:cNvPr>
          <p:cNvPicPr>
            <a:picLocks noChangeAspect="1"/>
          </p:cNvPicPr>
          <p:nvPr/>
        </p:nvPicPr>
        <p:blipFill rotWithShape="1">
          <a:blip r:embed="rId4"/>
          <a:srcRect t="-1" r="58004" b="-23736"/>
          <a:stretch/>
        </p:blipFill>
        <p:spPr>
          <a:xfrm>
            <a:off x="1487610" y="1839229"/>
            <a:ext cx="276979" cy="221759"/>
          </a:xfrm>
          <a:prstGeom prst="rect">
            <a:avLst/>
          </a:prstGeom>
        </p:spPr>
      </p:pic>
      <p:cxnSp>
        <p:nvCxnSpPr>
          <p:cNvPr id="15" name="Straight Arrow Connector 14">
            <a:extLst>
              <a:ext uri="{FF2B5EF4-FFF2-40B4-BE49-F238E27FC236}">
                <a16:creationId xmlns:a16="http://schemas.microsoft.com/office/drawing/2014/main" id="{C7CAC8C1-C6AB-864E-A5CC-48FCD4844DE0}"/>
              </a:ext>
            </a:extLst>
          </p:cNvPr>
          <p:cNvCxnSpPr>
            <a:cxnSpLocks/>
          </p:cNvCxnSpPr>
          <p:nvPr/>
        </p:nvCxnSpPr>
        <p:spPr>
          <a:xfrm>
            <a:off x="1209553" y="2551891"/>
            <a:ext cx="2143900" cy="0"/>
          </a:xfrm>
          <a:prstGeom prst="straightConnector1">
            <a:avLst/>
          </a:prstGeom>
          <a:ln w="47625">
            <a:solidFill>
              <a:schemeClr val="tx2"/>
            </a:solidFill>
            <a:headEnd type="oval"/>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8AC29409-F18F-834F-97EB-3E11A17A73E4}"/>
              </a:ext>
            </a:extLst>
          </p:cNvPr>
          <p:cNvPicPr>
            <a:picLocks noChangeAspect="1"/>
          </p:cNvPicPr>
          <p:nvPr/>
        </p:nvPicPr>
        <p:blipFill>
          <a:blip r:embed="rId5"/>
          <a:stretch>
            <a:fillRect/>
          </a:stretch>
        </p:blipFill>
        <p:spPr>
          <a:xfrm>
            <a:off x="1138485" y="2667916"/>
            <a:ext cx="143376" cy="129038"/>
          </a:xfrm>
          <a:prstGeom prst="rect">
            <a:avLst/>
          </a:prstGeom>
        </p:spPr>
      </p:pic>
      <p:pic>
        <p:nvPicPr>
          <p:cNvPr id="19" name="Picture 18">
            <a:extLst>
              <a:ext uri="{FF2B5EF4-FFF2-40B4-BE49-F238E27FC236}">
                <a16:creationId xmlns:a16="http://schemas.microsoft.com/office/drawing/2014/main" id="{914E52F6-52DC-414D-B0D0-F5484F384FB3}"/>
              </a:ext>
            </a:extLst>
          </p:cNvPr>
          <p:cNvPicPr>
            <a:picLocks noChangeAspect="1"/>
          </p:cNvPicPr>
          <p:nvPr/>
        </p:nvPicPr>
        <p:blipFill>
          <a:blip r:embed="rId6"/>
          <a:stretch>
            <a:fillRect/>
          </a:stretch>
        </p:blipFill>
        <p:spPr>
          <a:xfrm>
            <a:off x="491048" y="3709854"/>
            <a:ext cx="2547081" cy="725485"/>
          </a:xfrm>
          <a:prstGeom prst="rect">
            <a:avLst/>
          </a:prstGeom>
        </p:spPr>
      </p:pic>
      <p:pic>
        <p:nvPicPr>
          <p:cNvPr id="22" name="Picture 21">
            <a:extLst>
              <a:ext uri="{FF2B5EF4-FFF2-40B4-BE49-F238E27FC236}">
                <a16:creationId xmlns:a16="http://schemas.microsoft.com/office/drawing/2014/main" id="{D0191022-BA7F-404D-9D40-4AB46D4D6791}"/>
              </a:ext>
            </a:extLst>
          </p:cNvPr>
          <p:cNvPicPr>
            <a:picLocks noChangeAspect="1"/>
          </p:cNvPicPr>
          <p:nvPr/>
        </p:nvPicPr>
        <p:blipFill>
          <a:blip r:embed="rId7"/>
          <a:stretch>
            <a:fillRect/>
          </a:stretch>
        </p:blipFill>
        <p:spPr>
          <a:xfrm>
            <a:off x="3251866" y="2620822"/>
            <a:ext cx="104274" cy="169445"/>
          </a:xfrm>
          <a:prstGeom prst="rect">
            <a:avLst/>
          </a:prstGeom>
        </p:spPr>
      </p:pic>
      <p:pic>
        <p:nvPicPr>
          <p:cNvPr id="23" name="Picture 22">
            <a:extLst>
              <a:ext uri="{FF2B5EF4-FFF2-40B4-BE49-F238E27FC236}">
                <a16:creationId xmlns:a16="http://schemas.microsoft.com/office/drawing/2014/main" id="{52DE16C8-7C24-6A4D-A9A7-526866B4F45E}"/>
              </a:ext>
            </a:extLst>
          </p:cNvPr>
          <p:cNvPicPr>
            <a:picLocks noChangeAspect="1"/>
          </p:cNvPicPr>
          <p:nvPr/>
        </p:nvPicPr>
        <p:blipFill>
          <a:blip r:embed="rId8"/>
          <a:stretch>
            <a:fillRect/>
          </a:stretch>
        </p:blipFill>
        <p:spPr>
          <a:xfrm>
            <a:off x="285121" y="5455551"/>
            <a:ext cx="4770849" cy="400751"/>
          </a:xfrm>
          <a:prstGeom prst="rect">
            <a:avLst/>
          </a:prstGeom>
        </p:spPr>
      </p:pic>
      <p:sp>
        <p:nvSpPr>
          <p:cNvPr id="25" name="TextBox 24">
            <a:extLst>
              <a:ext uri="{FF2B5EF4-FFF2-40B4-BE49-F238E27FC236}">
                <a16:creationId xmlns:a16="http://schemas.microsoft.com/office/drawing/2014/main" id="{C1A855D6-32CB-654F-8C0C-C5D1E26E52D6}"/>
              </a:ext>
            </a:extLst>
          </p:cNvPr>
          <p:cNvSpPr txBox="1"/>
          <p:nvPr/>
        </p:nvSpPr>
        <p:spPr>
          <a:xfrm>
            <a:off x="169371" y="1081182"/>
            <a:ext cx="4217432" cy="400110"/>
          </a:xfrm>
          <a:prstGeom prst="rect">
            <a:avLst/>
          </a:prstGeom>
          <a:noFill/>
          <a:ln w="38100" cmpd="thickThin">
            <a:noFill/>
          </a:ln>
        </p:spPr>
        <p:txBody>
          <a:bodyPr wrap="square" rtlCol="0">
            <a:spAutoFit/>
          </a:bodyPr>
          <a:lstStyle/>
          <a:p>
            <a:pPr algn="l"/>
            <a:r>
              <a:rPr lang="en-US" sz="2000" dirty="0">
                <a:solidFill>
                  <a:schemeClr val="tx2"/>
                </a:solidFill>
              </a:rPr>
              <a:t>First order integrator with two agents:</a:t>
            </a:r>
          </a:p>
        </p:txBody>
      </p:sp>
      <p:sp>
        <p:nvSpPr>
          <p:cNvPr id="26" name="TextBox 25">
            <a:extLst>
              <a:ext uri="{FF2B5EF4-FFF2-40B4-BE49-F238E27FC236}">
                <a16:creationId xmlns:a16="http://schemas.microsoft.com/office/drawing/2014/main" id="{CF966832-81FF-5949-953B-67757F07AFA3}"/>
              </a:ext>
            </a:extLst>
          </p:cNvPr>
          <p:cNvSpPr txBox="1"/>
          <p:nvPr/>
        </p:nvSpPr>
        <p:spPr>
          <a:xfrm>
            <a:off x="121490" y="3307853"/>
            <a:ext cx="3587683" cy="400110"/>
          </a:xfrm>
          <a:prstGeom prst="rect">
            <a:avLst/>
          </a:prstGeom>
          <a:noFill/>
          <a:ln w="38100" cmpd="thickThin">
            <a:noFill/>
          </a:ln>
        </p:spPr>
        <p:txBody>
          <a:bodyPr wrap="square" rtlCol="0">
            <a:spAutoFit/>
          </a:bodyPr>
          <a:lstStyle/>
          <a:p>
            <a:pPr algn="l"/>
            <a:r>
              <a:rPr lang="en-US" sz="2000" dirty="0">
                <a:solidFill>
                  <a:schemeClr val="tx2"/>
                </a:solidFill>
              </a:rPr>
              <a:t>Discrete time system:</a:t>
            </a:r>
          </a:p>
        </p:txBody>
      </p:sp>
      <p:sp>
        <p:nvSpPr>
          <p:cNvPr id="27" name="TextBox 26">
            <a:extLst>
              <a:ext uri="{FF2B5EF4-FFF2-40B4-BE49-F238E27FC236}">
                <a16:creationId xmlns:a16="http://schemas.microsoft.com/office/drawing/2014/main" id="{69499435-84C3-BC47-BCC9-56F14D7E2884}"/>
              </a:ext>
            </a:extLst>
          </p:cNvPr>
          <p:cNvSpPr txBox="1"/>
          <p:nvPr/>
        </p:nvSpPr>
        <p:spPr>
          <a:xfrm>
            <a:off x="169371" y="5055441"/>
            <a:ext cx="3587683" cy="400110"/>
          </a:xfrm>
          <a:prstGeom prst="rect">
            <a:avLst/>
          </a:prstGeom>
          <a:noFill/>
          <a:ln w="38100" cmpd="thickThin">
            <a:noFill/>
          </a:ln>
        </p:spPr>
        <p:txBody>
          <a:bodyPr wrap="square" rtlCol="0">
            <a:spAutoFit/>
          </a:bodyPr>
          <a:lstStyle/>
          <a:p>
            <a:pPr algn="l"/>
            <a:r>
              <a:rPr lang="en-US" sz="2000" dirty="0">
                <a:solidFill>
                  <a:schemeClr val="tx2"/>
                </a:solidFill>
              </a:rPr>
              <a:t>With non-cooperative costs:</a:t>
            </a:r>
          </a:p>
        </p:txBody>
      </p:sp>
      <p:grpSp>
        <p:nvGrpSpPr>
          <p:cNvPr id="3" name="Group 2">
            <a:extLst>
              <a:ext uri="{FF2B5EF4-FFF2-40B4-BE49-F238E27FC236}">
                <a16:creationId xmlns:a16="http://schemas.microsoft.com/office/drawing/2014/main" id="{E725543C-5D73-8C49-92A5-CBB107C22A5E}"/>
              </a:ext>
            </a:extLst>
          </p:cNvPr>
          <p:cNvGrpSpPr/>
          <p:nvPr/>
        </p:nvGrpSpPr>
        <p:grpSpPr>
          <a:xfrm>
            <a:off x="4798088" y="1459561"/>
            <a:ext cx="3676031" cy="1594615"/>
            <a:chOff x="4798088" y="1459561"/>
            <a:chExt cx="3676031" cy="1594615"/>
          </a:xfrm>
        </p:grpSpPr>
        <p:sp>
          <p:nvSpPr>
            <p:cNvPr id="32" name="TextBox 31">
              <a:extLst>
                <a:ext uri="{FF2B5EF4-FFF2-40B4-BE49-F238E27FC236}">
                  <a16:creationId xmlns:a16="http://schemas.microsoft.com/office/drawing/2014/main" id="{D15A1E4D-A6B4-8746-B3A9-8155C21E9762}"/>
                </a:ext>
              </a:extLst>
            </p:cNvPr>
            <p:cNvSpPr txBox="1"/>
            <p:nvPr/>
          </p:nvSpPr>
          <p:spPr>
            <a:xfrm>
              <a:off x="4798088" y="1459561"/>
              <a:ext cx="3676031" cy="1594615"/>
            </a:xfrm>
            <a:prstGeom prst="rect">
              <a:avLst/>
            </a:prstGeom>
            <a:noFill/>
            <a:ln w="38100" cmpd="thickThin">
              <a:solidFill>
                <a:srgbClr val="FFC000"/>
              </a:solidFill>
            </a:ln>
          </p:spPr>
          <p:txBody>
            <a:bodyPr wrap="square" rtlCol="0">
              <a:spAutoFit/>
            </a:bodyPr>
            <a:lstStyle/>
            <a:p>
              <a:pPr algn="l"/>
              <a:endParaRPr lang="en-US" dirty="0"/>
            </a:p>
          </p:txBody>
        </p:sp>
        <p:pic>
          <p:nvPicPr>
            <p:cNvPr id="29" name="Picture 28">
              <a:extLst>
                <a:ext uri="{FF2B5EF4-FFF2-40B4-BE49-F238E27FC236}">
                  <a16:creationId xmlns:a16="http://schemas.microsoft.com/office/drawing/2014/main" id="{0534C5BE-E932-0743-9DBD-2693AF3FD008}"/>
                </a:ext>
              </a:extLst>
            </p:cNvPr>
            <p:cNvPicPr>
              <a:picLocks noChangeAspect="1"/>
            </p:cNvPicPr>
            <p:nvPr/>
          </p:nvPicPr>
          <p:blipFill rotWithShape="1">
            <a:blip r:embed="rId9"/>
            <a:srcRect r="6128"/>
            <a:stretch/>
          </p:blipFill>
          <p:spPr>
            <a:xfrm>
              <a:off x="4955330" y="1866346"/>
              <a:ext cx="3349888" cy="1040045"/>
            </a:xfrm>
            <a:prstGeom prst="rect">
              <a:avLst/>
            </a:prstGeom>
          </p:spPr>
        </p:pic>
        <p:sp>
          <p:nvSpPr>
            <p:cNvPr id="31" name="TextBox 30">
              <a:extLst>
                <a:ext uri="{FF2B5EF4-FFF2-40B4-BE49-F238E27FC236}">
                  <a16:creationId xmlns:a16="http://schemas.microsoft.com/office/drawing/2014/main" id="{E8088168-C2B7-AE47-932F-9A999B12EE2F}"/>
                </a:ext>
              </a:extLst>
            </p:cNvPr>
            <p:cNvSpPr txBox="1"/>
            <p:nvPr/>
          </p:nvSpPr>
          <p:spPr>
            <a:xfrm>
              <a:off x="4886436" y="1545559"/>
              <a:ext cx="3587683" cy="400110"/>
            </a:xfrm>
            <a:prstGeom prst="rect">
              <a:avLst/>
            </a:prstGeom>
            <a:noFill/>
            <a:ln w="38100" cmpd="thickThin">
              <a:noFill/>
            </a:ln>
          </p:spPr>
          <p:txBody>
            <a:bodyPr wrap="square" rtlCol="0">
              <a:spAutoFit/>
            </a:bodyPr>
            <a:lstStyle/>
            <a:p>
              <a:pPr algn="l"/>
              <a:r>
                <a:rPr lang="en-US" sz="2000" dirty="0">
                  <a:solidFill>
                    <a:schemeClr val="tx2"/>
                  </a:solidFill>
                </a:rPr>
                <a:t>Simultaneous learning:</a:t>
              </a:r>
            </a:p>
          </p:txBody>
        </p:sp>
      </p:grpSp>
      <p:cxnSp>
        <p:nvCxnSpPr>
          <p:cNvPr id="20" name="Straight Arrow Connector 19">
            <a:extLst>
              <a:ext uri="{FF2B5EF4-FFF2-40B4-BE49-F238E27FC236}">
                <a16:creationId xmlns:a16="http://schemas.microsoft.com/office/drawing/2014/main" id="{C0D3891A-29BE-934B-B1D6-728CD506FB12}"/>
              </a:ext>
            </a:extLst>
          </p:cNvPr>
          <p:cNvCxnSpPr/>
          <p:nvPr/>
        </p:nvCxnSpPr>
        <p:spPr>
          <a:xfrm flipV="1">
            <a:off x="1837020" y="4532323"/>
            <a:ext cx="0" cy="445237"/>
          </a:xfrm>
          <a:prstGeom prst="straightConnector1">
            <a:avLst/>
          </a:prstGeom>
          <a:ln w="47625">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A499364-30CD-5D41-AB39-6C4227AACD0A}"/>
              </a:ext>
            </a:extLst>
          </p:cNvPr>
          <p:cNvCxnSpPr/>
          <p:nvPr/>
        </p:nvCxnSpPr>
        <p:spPr>
          <a:xfrm flipV="1">
            <a:off x="2723709" y="4532318"/>
            <a:ext cx="0" cy="445237"/>
          </a:xfrm>
          <a:prstGeom prst="straightConnector1">
            <a:avLst/>
          </a:prstGeom>
          <a:ln w="47625">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577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CD4874-9F50-E645-BC31-FD5F27D7C043}"/>
              </a:ext>
            </a:extLst>
          </p:cNvPr>
          <p:cNvPicPr>
            <a:picLocks noChangeAspect="1"/>
          </p:cNvPicPr>
          <p:nvPr/>
        </p:nvPicPr>
        <p:blipFill rotWithShape="1">
          <a:blip r:embed="rId3">
            <a:extLst>
              <a:ext uri="{28A0092B-C50C-407E-A947-70E740481C1C}">
                <a14:useLocalDpi xmlns:a14="http://schemas.microsoft.com/office/drawing/2010/main" val="0"/>
              </a:ext>
            </a:extLst>
          </a:blip>
          <a:srcRect t="30648" r="71309"/>
          <a:stretch/>
        </p:blipFill>
        <p:spPr>
          <a:xfrm>
            <a:off x="352233" y="3875014"/>
            <a:ext cx="2571403" cy="2940128"/>
          </a:xfrm>
          <a:prstGeom prst="rect">
            <a:avLst/>
          </a:prstGeom>
        </p:spPr>
      </p:pic>
      <p:sp>
        <p:nvSpPr>
          <p:cNvPr id="25" name="Cloud Callout 54">
            <a:extLst>
              <a:ext uri="{FF2B5EF4-FFF2-40B4-BE49-F238E27FC236}">
                <a16:creationId xmlns:a16="http://schemas.microsoft.com/office/drawing/2014/main" id="{69B9B964-CA6C-8E4A-BD6D-11F77D5F09B8}"/>
              </a:ext>
            </a:extLst>
          </p:cNvPr>
          <p:cNvSpPr>
            <a:spLocks noChangeArrowheads="1"/>
          </p:cNvSpPr>
          <p:nvPr/>
        </p:nvSpPr>
        <p:spPr bwMode="auto">
          <a:xfrm flipH="1" flipV="1">
            <a:off x="351148" y="2067418"/>
            <a:ext cx="2346495" cy="1927389"/>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1610578 w 2343457"/>
              <a:gd name="connsiteY0" fmla="*/ -477126 h 1406000"/>
              <a:gd name="connsiteX1" fmla="*/ 1571522 w 2343457"/>
              <a:gd name="connsiteY1" fmla="*/ -438070 h 1406000"/>
              <a:gd name="connsiteX2" fmla="*/ 1532466 w 2343457"/>
              <a:gd name="connsiteY2" fmla="*/ -477126 h 1406000"/>
              <a:gd name="connsiteX3" fmla="*/ 1571522 w 2343457"/>
              <a:gd name="connsiteY3" fmla="*/ -516182 h 1406000"/>
              <a:gd name="connsiteX4" fmla="*/ 1610578 w 2343457"/>
              <a:gd name="connsiteY4" fmla="*/ -477126 h 1406000"/>
              <a:gd name="connsiteX0" fmla="*/ 1602518 w 2343457"/>
              <a:gd name="connsiteY0" fmla="*/ -338049 h 1406000"/>
              <a:gd name="connsiteX1" fmla="*/ 1524407 w 2343457"/>
              <a:gd name="connsiteY1" fmla="*/ -259938 h 1406000"/>
              <a:gd name="connsiteX2" fmla="*/ 1446296 w 2343457"/>
              <a:gd name="connsiteY2" fmla="*/ -338049 h 1406000"/>
              <a:gd name="connsiteX3" fmla="*/ 1524407 w 2343457"/>
              <a:gd name="connsiteY3" fmla="*/ -416160 h 1406000"/>
              <a:gd name="connsiteX4" fmla="*/ 1602518 w 2343457"/>
              <a:gd name="connsiteY4" fmla="*/ -338049 h 1406000"/>
              <a:gd name="connsiteX0" fmla="*/ 1569395 w 2343457"/>
              <a:gd name="connsiteY0" fmla="*/ -124991 h 1406000"/>
              <a:gd name="connsiteX1" fmla="*/ 1452228 w 2343457"/>
              <a:gd name="connsiteY1" fmla="*/ -7824 h 1406000"/>
              <a:gd name="connsiteX2" fmla="*/ 1335061 w 2343457"/>
              <a:gd name="connsiteY2" fmla="*/ -124991 h 1406000"/>
              <a:gd name="connsiteX3" fmla="*/ 1452228 w 2343457"/>
              <a:gd name="connsiteY3" fmla="*/ -242158 h 1406000"/>
              <a:gd name="connsiteX4" fmla="*/ 1569395 w 2343457"/>
              <a:gd name="connsiteY4" fmla="*/ -124991 h 14060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4729 w 43256"/>
              <a:gd name="connsiteY0" fmla="*/ 42037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 name="connsiteX0" fmla="*/ 3936 w 43256"/>
              <a:gd name="connsiteY0" fmla="*/ 30230 h 59220"/>
              <a:gd name="connsiteX1" fmla="*/ 5659 w 43256"/>
              <a:gd name="connsiteY1" fmla="*/ 22767 h 59220"/>
              <a:gd name="connsiteX2" fmla="*/ 14041 w 43256"/>
              <a:gd name="connsiteY2" fmla="*/ 21062 h 59220"/>
              <a:gd name="connsiteX3" fmla="*/ 22492 w 43256"/>
              <a:gd name="connsiteY3" fmla="*/ 19292 h 59220"/>
              <a:gd name="connsiteX4" fmla="*/ 25785 w 43256"/>
              <a:gd name="connsiteY4" fmla="*/ 16060 h 59220"/>
              <a:gd name="connsiteX5" fmla="*/ 29869 w 43256"/>
              <a:gd name="connsiteY5" fmla="*/ 18341 h 59220"/>
              <a:gd name="connsiteX6" fmla="*/ 35499 w 43256"/>
              <a:gd name="connsiteY6" fmla="*/ 16550 h 59220"/>
              <a:gd name="connsiteX7" fmla="*/ 38354 w 43256"/>
              <a:gd name="connsiteY7" fmla="*/ 21436 h 59220"/>
              <a:gd name="connsiteX8" fmla="*/ 42018 w 43256"/>
              <a:gd name="connsiteY8" fmla="*/ 26178 h 59220"/>
              <a:gd name="connsiteX9" fmla="*/ 41854 w 43256"/>
              <a:gd name="connsiteY9" fmla="*/ 31320 h 59220"/>
              <a:gd name="connsiteX10" fmla="*/ 43052 w 43256"/>
              <a:gd name="connsiteY10" fmla="*/ 39182 h 59220"/>
              <a:gd name="connsiteX11" fmla="*/ 37440 w 43256"/>
              <a:gd name="connsiteY11" fmla="*/ 46064 h 59220"/>
              <a:gd name="connsiteX12" fmla="*/ 35431 w 43256"/>
              <a:gd name="connsiteY12" fmla="*/ 51961 h 59220"/>
              <a:gd name="connsiteX13" fmla="*/ 28591 w 43256"/>
              <a:gd name="connsiteY13" fmla="*/ 52675 h 59220"/>
              <a:gd name="connsiteX14" fmla="*/ 23703 w 43256"/>
              <a:gd name="connsiteY14" fmla="*/ 58966 h 59220"/>
              <a:gd name="connsiteX15" fmla="*/ 16516 w 43256"/>
              <a:gd name="connsiteY15" fmla="*/ 55126 h 59220"/>
              <a:gd name="connsiteX16" fmla="*/ 5840 w 43256"/>
              <a:gd name="connsiteY16" fmla="*/ 51332 h 59220"/>
              <a:gd name="connsiteX17" fmla="*/ 1146 w 43256"/>
              <a:gd name="connsiteY17" fmla="*/ 47110 h 59220"/>
              <a:gd name="connsiteX18" fmla="*/ 2149 w 43256"/>
              <a:gd name="connsiteY18" fmla="*/ 41411 h 59220"/>
              <a:gd name="connsiteX19" fmla="*/ 31 w 43256"/>
              <a:gd name="connsiteY19" fmla="*/ 35564 h 59220"/>
              <a:gd name="connsiteX20" fmla="*/ 3899 w 43256"/>
              <a:gd name="connsiteY20" fmla="*/ 30367 h 59220"/>
              <a:gd name="connsiteX21" fmla="*/ 3936 w 43256"/>
              <a:gd name="connsiteY21" fmla="*/ 30230 h 59220"/>
              <a:gd name="connsiteX0" fmla="*/ 1612531 w 2346495"/>
              <a:gd name="connsiteY0" fmla="*/ 39056 h 1927389"/>
              <a:gd name="connsiteX1" fmla="*/ 1573475 w 2346495"/>
              <a:gd name="connsiteY1" fmla="*/ 78112 h 1927389"/>
              <a:gd name="connsiteX2" fmla="*/ 1534419 w 2346495"/>
              <a:gd name="connsiteY2" fmla="*/ 39056 h 1927389"/>
              <a:gd name="connsiteX3" fmla="*/ 1573475 w 2346495"/>
              <a:gd name="connsiteY3" fmla="*/ 0 h 1927389"/>
              <a:gd name="connsiteX4" fmla="*/ 1612531 w 2346495"/>
              <a:gd name="connsiteY4" fmla="*/ 39056 h 1927389"/>
              <a:gd name="connsiteX0" fmla="*/ 1604471 w 2346495"/>
              <a:gd name="connsiteY0" fmla="*/ 178133 h 1927389"/>
              <a:gd name="connsiteX1" fmla="*/ 1526360 w 2346495"/>
              <a:gd name="connsiteY1" fmla="*/ 256244 h 1927389"/>
              <a:gd name="connsiteX2" fmla="*/ 1448249 w 2346495"/>
              <a:gd name="connsiteY2" fmla="*/ 178133 h 1927389"/>
              <a:gd name="connsiteX3" fmla="*/ 1526360 w 2346495"/>
              <a:gd name="connsiteY3" fmla="*/ 100022 h 1927389"/>
              <a:gd name="connsiteX4" fmla="*/ 1604471 w 2346495"/>
              <a:gd name="connsiteY4" fmla="*/ 178133 h 1927389"/>
              <a:gd name="connsiteX0" fmla="*/ 1571348 w 2346495"/>
              <a:gd name="connsiteY0" fmla="*/ 391191 h 1927389"/>
              <a:gd name="connsiteX1" fmla="*/ 1454181 w 2346495"/>
              <a:gd name="connsiteY1" fmla="*/ 508358 h 1927389"/>
              <a:gd name="connsiteX2" fmla="*/ 1337014 w 2346495"/>
              <a:gd name="connsiteY2" fmla="*/ 391191 h 1927389"/>
              <a:gd name="connsiteX3" fmla="*/ 1454181 w 2346495"/>
              <a:gd name="connsiteY3" fmla="*/ 274024 h 1927389"/>
              <a:gd name="connsiteX4" fmla="*/ 1571348 w 2346495"/>
              <a:gd name="connsiteY4" fmla="*/ 391191 h 1927389"/>
              <a:gd name="connsiteX0" fmla="*/ 3219 w 43256"/>
              <a:gd name="connsiteY0" fmla="*/ 41198 h 59220"/>
              <a:gd name="connsiteX1" fmla="*/ 2196 w 43256"/>
              <a:gd name="connsiteY1" fmla="*/ 41240 h 59220"/>
              <a:gd name="connsiteX2" fmla="*/ 6964 w 43256"/>
              <a:gd name="connsiteY2" fmla="*/ 50759 h 59220"/>
              <a:gd name="connsiteX3" fmla="*/ 5856 w 43256"/>
              <a:gd name="connsiteY3" fmla="*/ 51140 h 59220"/>
              <a:gd name="connsiteX4" fmla="*/ 16514 w 43256"/>
              <a:gd name="connsiteY4" fmla="*/ 54950 h 59220"/>
              <a:gd name="connsiteX5" fmla="*/ 15846 w 43256"/>
              <a:gd name="connsiteY5" fmla="*/ 53210 h 59220"/>
              <a:gd name="connsiteX6" fmla="*/ 28863 w 43256"/>
              <a:gd name="connsiteY6" fmla="*/ 50611 h 59220"/>
              <a:gd name="connsiteX7" fmla="*/ 28596 w 43256"/>
              <a:gd name="connsiteY7" fmla="*/ 52520 h 59220"/>
              <a:gd name="connsiteX8" fmla="*/ 37939 w 43256"/>
              <a:gd name="connsiteY8" fmla="*/ 45104 h 59220"/>
              <a:gd name="connsiteX9" fmla="*/ 37416 w 43256"/>
              <a:gd name="connsiteY9" fmla="*/ 45950 h 59220"/>
              <a:gd name="connsiteX10" fmla="*/ 41834 w 43256"/>
              <a:gd name="connsiteY10" fmla="*/ 31214 h 59220"/>
              <a:gd name="connsiteX11" fmla="*/ 40386 w 43256"/>
              <a:gd name="connsiteY11" fmla="*/ 33890 h 59220"/>
              <a:gd name="connsiteX12" fmla="*/ 38360 w 43256"/>
              <a:gd name="connsiteY12" fmla="*/ 21286 h 59220"/>
              <a:gd name="connsiteX13" fmla="*/ 38436 w 43256"/>
              <a:gd name="connsiteY13" fmla="*/ 22550 h 59220"/>
              <a:gd name="connsiteX14" fmla="*/ 29114 w 43256"/>
              <a:gd name="connsiteY14" fmla="*/ 19812 h 59220"/>
              <a:gd name="connsiteX15" fmla="*/ 29856 w 43256"/>
              <a:gd name="connsiteY15" fmla="*/ 18200 h 59220"/>
              <a:gd name="connsiteX16" fmla="*/ 22177 w 43256"/>
              <a:gd name="connsiteY16" fmla="*/ 20580 h 59220"/>
              <a:gd name="connsiteX17" fmla="*/ 22536 w 43256"/>
              <a:gd name="connsiteY17" fmla="*/ 19190 h 59220"/>
              <a:gd name="connsiteX18" fmla="*/ 14036 w 43256"/>
              <a:gd name="connsiteY18" fmla="*/ 21052 h 59220"/>
              <a:gd name="connsiteX19" fmla="*/ 15336 w 43256"/>
              <a:gd name="connsiteY19" fmla="*/ 22400 h 59220"/>
              <a:gd name="connsiteX20" fmla="*/ 4163 w 43256"/>
              <a:gd name="connsiteY20" fmla="*/ 31649 h 59220"/>
              <a:gd name="connsiteX21" fmla="*/ 3936 w 43256"/>
              <a:gd name="connsiteY21" fmla="*/ 30230 h 5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59220">
                <a:moveTo>
                  <a:pt x="3936" y="30230"/>
                </a:moveTo>
                <a:cubicBezTo>
                  <a:pt x="3665" y="27517"/>
                  <a:pt x="4297" y="24781"/>
                  <a:pt x="5659" y="22767"/>
                </a:cubicBezTo>
                <a:cubicBezTo>
                  <a:pt x="7811" y="19586"/>
                  <a:pt x="11300" y="18877"/>
                  <a:pt x="14041" y="21062"/>
                </a:cubicBezTo>
                <a:cubicBezTo>
                  <a:pt x="15714" y="16769"/>
                  <a:pt x="19950" y="15882"/>
                  <a:pt x="22492" y="19292"/>
                </a:cubicBezTo>
                <a:cubicBezTo>
                  <a:pt x="23133" y="17543"/>
                  <a:pt x="24364" y="16334"/>
                  <a:pt x="25785" y="16060"/>
                </a:cubicBezTo>
                <a:cubicBezTo>
                  <a:pt x="27349" y="15758"/>
                  <a:pt x="28911" y="16630"/>
                  <a:pt x="29869" y="18341"/>
                </a:cubicBezTo>
                <a:cubicBezTo>
                  <a:pt x="31251" y="16127"/>
                  <a:pt x="33537" y="15400"/>
                  <a:pt x="35499" y="16550"/>
                </a:cubicBezTo>
                <a:cubicBezTo>
                  <a:pt x="36994" y="17426"/>
                  <a:pt x="38066" y="19260"/>
                  <a:pt x="38354" y="21436"/>
                </a:cubicBezTo>
                <a:cubicBezTo>
                  <a:pt x="40082" y="22078"/>
                  <a:pt x="41458" y="23858"/>
                  <a:pt x="42018" y="26178"/>
                </a:cubicBezTo>
                <a:cubicBezTo>
                  <a:pt x="42425" y="27862"/>
                  <a:pt x="42367" y="29691"/>
                  <a:pt x="41854" y="31320"/>
                </a:cubicBezTo>
                <a:cubicBezTo>
                  <a:pt x="43115" y="33554"/>
                  <a:pt x="43556" y="36450"/>
                  <a:pt x="43052" y="39182"/>
                </a:cubicBezTo>
                <a:cubicBezTo>
                  <a:pt x="42382" y="42814"/>
                  <a:pt x="40164" y="45534"/>
                  <a:pt x="37440" y="46064"/>
                </a:cubicBezTo>
                <a:cubicBezTo>
                  <a:pt x="37427" y="48331"/>
                  <a:pt x="36694" y="50481"/>
                  <a:pt x="35431" y="51961"/>
                </a:cubicBezTo>
                <a:cubicBezTo>
                  <a:pt x="33512" y="54210"/>
                  <a:pt x="30740" y="54499"/>
                  <a:pt x="28591" y="52675"/>
                </a:cubicBezTo>
                <a:cubicBezTo>
                  <a:pt x="27896" y="55808"/>
                  <a:pt x="26035" y="58203"/>
                  <a:pt x="23703" y="58966"/>
                </a:cubicBezTo>
                <a:cubicBezTo>
                  <a:pt x="20955" y="59865"/>
                  <a:pt x="18087" y="58333"/>
                  <a:pt x="16516" y="55126"/>
                </a:cubicBezTo>
                <a:cubicBezTo>
                  <a:pt x="12808" y="58170"/>
                  <a:pt x="7992" y="56459"/>
                  <a:pt x="5840" y="51332"/>
                </a:cubicBezTo>
                <a:cubicBezTo>
                  <a:pt x="3726" y="51669"/>
                  <a:pt x="1741" y="49884"/>
                  <a:pt x="1146" y="47110"/>
                </a:cubicBezTo>
                <a:cubicBezTo>
                  <a:pt x="715" y="45103"/>
                  <a:pt x="1096" y="42937"/>
                  <a:pt x="2149" y="41411"/>
                </a:cubicBezTo>
                <a:cubicBezTo>
                  <a:pt x="655" y="40214"/>
                  <a:pt x="-177" y="37917"/>
                  <a:pt x="31" y="35564"/>
                </a:cubicBezTo>
                <a:cubicBezTo>
                  <a:pt x="275" y="32809"/>
                  <a:pt x="1881" y="30651"/>
                  <a:pt x="3899" y="30367"/>
                </a:cubicBezTo>
                <a:cubicBezTo>
                  <a:pt x="3911" y="30321"/>
                  <a:pt x="3924" y="30276"/>
                  <a:pt x="3936" y="30230"/>
                </a:cubicBezTo>
                <a:close/>
              </a:path>
              <a:path w="2346495" h="1927389">
                <a:moveTo>
                  <a:pt x="1612531" y="39056"/>
                </a:moveTo>
                <a:cubicBezTo>
                  <a:pt x="1612531" y="60626"/>
                  <a:pt x="1595045" y="78112"/>
                  <a:pt x="1573475" y="78112"/>
                </a:cubicBezTo>
                <a:cubicBezTo>
                  <a:pt x="1551905" y="78112"/>
                  <a:pt x="1534419" y="60626"/>
                  <a:pt x="1534419" y="39056"/>
                </a:cubicBezTo>
                <a:cubicBezTo>
                  <a:pt x="1534419" y="17486"/>
                  <a:pt x="1551905" y="0"/>
                  <a:pt x="1573475" y="0"/>
                </a:cubicBezTo>
                <a:cubicBezTo>
                  <a:pt x="1595045" y="0"/>
                  <a:pt x="1612531" y="17486"/>
                  <a:pt x="1612531" y="39056"/>
                </a:cubicBezTo>
                <a:close/>
              </a:path>
              <a:path w="2346495" h="1927389">
                <a:moveTo>
                  <a:pt x="1604471" y="178133"/>
                </a:moveTo>
                <a:cubicBezTo>
                  <a:pt x="1604471" y="221273"/>
                  <a:pt x="1569500" y="256244"/>
                  <a:pt x="1526360" y="256244"/>
                </a:cubicBezTo>
                <a:cubicBezTo>
                  <a:pt x="1483220" y="256244"/>
                  <a:pt x="1448249" y="221273"/>
                  <a:pt x="1448249" y="178133"/>
                </a:cubicBezTo>
                <a:cubicBezTo>
                  <a:pt x="1448249" y="134993"/>
                  <a:pt x="1483220" y="100022"/>
                  <a:pt x="1526360" y="100022"/>
                </a:cubicBezTo>
                <a:cubicBezTo>
                  <a:pt x="1569500" y="100022"/>
                  <a:pt x="1604471" y="134993"/>
                  <a:pt x="1604471" y="178133"/>
                </a:cubicBezTo>
                <a:close/>
              </a:path>
              <a:path w="2346495" h="1927389">
                <a:moveTo>
                  <a:pt x="1571348" y="391191"/>
                </a:moveTo>
                <a:cubicBezTo>
                  <a:pt x="1571348" y="455901"/>
                  <a:pt x="1518891" y="508358"/>
                  <a:pt x="1454181" y="508358"/>
                </a:cubicBezTo>
                <a:cubicBezTo>
                  <a:pt x="1389471" y="508358"/>
                  <a:pt x="1337014" y="455901"/>
                  <a:pt x="1337014" y="391191"/>
                </a:cubicBezTo>
                <a:cubicBezTo>
                  <a:pt x="1337014" y="326481"/>
                  <a:pt x="1389471" y="274024"/>
                  <a:pt x="1454181" y="274024"/>
                </a:cubicBezTo>
                <a:cubicBezTo>
                  <a:pt x="1518891" y="274024"/>
                  <a:pt x="1571348" y="326481"/>
                  <a:pt x="1571348" y="391191"/>
                </a:cubicBezTo>
                <a:close/>
              </a:path>
              <a:path w="43256" h="59220" fill="none" extrusionOk="0">
                <a:moveTo>
                  <a:pt x="3219" y="41198"/>
                </a:moveTo>
                <a:cubicBezTo>
                  <a:pt x="2335" y="41292"/>
                  <a:pt x="2961" y="41853"/>
                  <a:pt x="2196" y="41240"/>
                </a:cubicBezTo>
                <a:moveTo>
                  <a:pt x="6964" y="50759"/>
                </a:moveTo>
                <a:cubicBezTo>
                  <a:pt x="6609" y="50952"/>
                  <a:pt x="6236" y="51080"/>
                  <a:pt x="5856" y="51140"/>
                </a:cubicBezTo>
                <a:moveTo>
                  <a:pt x="16514" y="54950"/>
                </a:moveTo>
                <a:cubicBezTo>
                  <a:pt x="16247" y="54404"/>
                  <a:pt x="16023" y="53821"/>
                  <a:pt x="15846" y="53210"/>
                </a:cubicBezTo>
                <a:moveTo>
                  <a:pt x="28863" y="50611"/>
                </a:moveTo>
                <a:cubicBezTo>
                  <a:pt x="28824" y="51258"/>
                  <a:pt x="28734" y="51898"/>
                  <a:pt x="28596" y="52520"/>
                </a:cubicBezTo>
                <a:moveTo>
                  <a:pt x="37939" y="45104"/>
                </a:moveTo>
                <a:cubicBezTo>
                  <a:pt x="39943" y="46432"/>
                  <a:pt x="37434" y="42918"/>
                  <a:pt x="37416" y="45950"/>
                </a:cubicBezTo>
                <a:moveTo>
                  <a:pt x="41834" y="31214"/>
                </a:moveTo>
                <a:cubicBezTo>
                  <a:pt x="41509" y="32246"/>
                  <a:pt x="41014" y="33162"/>
                  <a:pt x="40386" y="33890"/>
                </a:cubicBezTo>
                <a:moveTo>
                  <a:pt x="38360" y="21286"/>
                </a:moveTo>
                <a:cubicBezTo>
                  <a:pt x="38415" y="21703"/>
                  <a:pt x="38441" y="22126"/>
                  <a:pt x="38436" y="22550"/>
                </a:cubicBezTo>
                <a:moveTo>
                  <a:pt x="29114" y="19812"/>
                </a:moveTo>
                <a:cubicBezTo>
                  <a:pt x="29303" y="19229"/>
                  <a:pt x="29552" y="18686"/>
                  <a:pt x="29856" y="18200"/>
                </a:cubicBezTo>
                <a:moveTo>
                  <a:pt x="22177" y="20580"/>
                </a:moveTo>
                <a:cubicBezTo>
                  <a:pt x="22254" y="20098"/>
                  <a:pt x="22375" y="19631"/>
                  <a:pt x="22536" y="19190"/>
                </a:cubicBezTo>
                <a:moveTo>
                  <a:pt x="14036" y="21052"/>
                </a:moveTo>
                <a:cubicBezTo>
                  <a:pt x="14508" y="21428"/>
                  <a:pt x="14944" y="21881"/>
                  <a:pt x="15336" y="22400"/>
                </a:cubicBezTo>
                <a:moveTo>
                  <a:pt x="4163" y="31649"/>
                </a:moveTo>
                <a:cubicBezTo>
                  <a:pt x="4060" y="31185"/>
                  <a:pt x="3984" y="30711"/>
                  <a:pt x="3936" y="30230"/>
                </a:cubicBezTo>
              </a:path>
            </a:pathLst>
          </a:custGeom>
          <a:solidFill>
            <a:schemeClr val="bg1"/>
          </a:solidFill>
          <a:ln w="38100">
            <a:solidFill>
              <a:schemeClr val="tx2"/>
            </a:solidFill>
            <a:miter lim="800000"/>
            <a:headEnd/>
            <a:tailEnd/>
          </a:ln>
          <a:extLst/>
        </p:spPr>
        <p:txBody>
          <a:bodyPr wrap="none"/>
          <a:lstStyle>
            <a:lvl1pPr eaLnBrk="0" hangingPunct="0">
              <a:defRPr sz="2400" i="1">
                <a:solidFill>
                  <a:schemeClr val="tx1"/>
                </a:solidFill>
                <a:latin typeface="Arial" charset="0"/>
                <a:ea typeface="ＭＳ Ｐゴシック" charset="-128"/>
              </a:defRPr>
            </a:lvl1pPr>
            <a:lvl2pPr marL="742950" indent="-285750" eaLnBrk="0" hangingPunct="0">
              <a:defRPr sz="2400" i="1">
                <a:solidFill>
                  <a:schemeClr val="tx1"/>
                </a:solidFill>
                <a:latin typeface="Arial" charset="0"/>
                <a:ea typeface="ＭＳ Ｐゴシック" charset="-128"/>
              </a:defRPr>
            </a:lvl2pPr>
            <a:lvl3pPr marL="1143000" indent="-228600" eaLnBrk="0" hangingPunct="0">
              <a:defRPr sz="2400" i="1">
                <a:solidFill>
                  <a:schemeClr val="tx1"/>
                </a:solidFill>
                <a:latin typeface="Arial" charset="0"/>
                <a:ea typeface="ＭＳ Ｐゴシック" charset="-128"/>
              </a:defRPr>
            </a:lvl3pPr>
            <a:lvl4pPr marL="1600200" indent="-228600" eaLnBrk="0" hangingPunct="0">
              <a:defRPr sz="2400" i="1">
                <a:solidFill>
                  <a:schemeClr val="tx1"/>
                </a:solidFill>
                <a:latin typeface="Arial" charset="0"/>
                <a:ea typeface="ＭＳ Ｐゴシック" charset="-128"/>
              </a:defRPr>
            </a:lvl4pPr>
            <a:lvl5pPr marL="2057400" indent="-228600" eaLnBrk="0" hangingPunct="0">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charset="-128"/>
              </a:defRPr>
            </a:lvl9pPr>
          </a:lstStyle>
          <a:p>
            <a:pPr eaLnBrk="1" hangingPunct="1"/>
            <a:endParaRPr lang="en-US" altLang="en-US" sz="1800"/>
          </a:p>
        </p:txBody>
      </p:sp>
      <p:sp>
        <p:nvSpPr>
          <p:cNvPr id="2" name="Text Placeholder 1">
            <a:extLst>
              <a:ext uri="{FF2B5EF4-FFF2-40B4-BE49-F238E27FC236}">
                <a16:creationId xmlns:a16="http://schemas.microsoft.com/office/drawing/2014/main" id="{F935D471-E48E-B64A-8E81-574DFD4C5B69}"/>
              </a:ext>
            </a:extLst>
          </p:cNvPr>
          <p:cNvSpPr>
            <a:spLocks noGrp="1"/>
          </p:cNvSpPr>
          <p:nvPr>
            <p:ph type="body" sz="quarter" idx="10"/>
          </p:nvPr>
        </p:nvSpPr>
        <p:spPr/>
        <p:txBody>
          <a:bodyPr>
            <a:normAutofit/>
          </a:bodyPr>
          <a:lstStyle/>
          <a:p>
            <a:r>
              <a:rPr lang="en-US" dirty="0"/>
              <a:t>A model of decision-making</a:t>
            </a:r>
          </a:p>
        </p:txBody>
      </p:sp>
      <p:sp>
        <p:nvSpPr>
          <p:cNvPr id="4" name="Text Placeholder 3">
            <a:extLst>
              <a:ext uri="{FF2B5EF4-FFF2-40B4-BE49-F238E27FC236}">
                <a16:creationId xmlns:a16="http://schemas.microsoft.com/office/drawing/2014/main" id="{65FE965E-5737-944F-B7E3-3E0BD147749D}"/>
              </a:ext>
            </a:extLst>
          </p:cNvPr>
          <p:cNvSpPr>
            <a:spLocks noGrp="1"/>
          </p:cNvSpPr>
          <p:nvPr>
            <p:ph type="body" sz="quarter" idx="12"/>
          </p:nvPr>
        </p:nvSpPr>
        <p:spPr>
          <a:xfrm>
            <a:off x="415636" y="1173744"/>
            <a:ext cx="8312727" cy="834152"/>
          </a:xfrm>
        </p:spPr>
        <p:txBody>
          <a:bodyPr/>
          <a:lstStyle/>
          <a:p>
            <a:r>
              <a:rPr lang="en-US" sz="2800" i="1" dirty="0"/>
              <a:t>A </a:t>
            </a:r>
            <a:r>
              <a:rPr lang="en-US" sz="2800" dirty="0"/>
              <a:t>“rational” agent minimizes a cost </a:t>
            </a:r>
            <a:r>
              <a:rPr lang="en-US" sz="2800" b="1" i="1" dirty="0"/>
              <a:t>c(u)</a:t>
            </a:r>
            <a:r>
              <a:rPr lang="en-US" sz="2800" i="1" dirty="0"/>
              <a:t> </a:t>
            </a:r>
            <a:r>
              <a:rPr lang="en-US" sz="2800" dirty="0"/>
              <a:t>subject to dynamical constraints</a:t>
            </a:r>
          </a:p>
        </p:txBody>
      </p:sp>
      <p:grpSp>
        <p:nvGrpSpPr>
          <p:cNvPr id="17" name="Group 16">
            <a:extLst>
              <a:ext uri="{FF2B5EF4-FFF2-40B4-BE49-F238E27FC236}">
                <a16:creationId xmlns:a16="http://schemas.microsoft.com/office/drawing/2014/main" id="{D20B9FBB-959B-184F-81AC-BD024F2DD2BE}"/>
              </a:ext>
            </a:extLst>
          </p:cNvPr>
          <p:cNvGrpSpPr/>
          <p:nvPr/>
        </p:nvGrpSpPr>
        <p:grpSpPr>
          <a:xfrm>
            <a:off x="3028249" y="2471271"/>
            <a:ext cx="3087502" cy="2661640"/>
            <a:chOff x="3474720" y="2556536"/>
            <a:chExt cx="3087502" cy="2661640"/>
          </a:xfrm>
        </p:grpSpPr>
        <p:sp>
          <p:nvSpPr>
            <p:cNvPr id="12" name="Hexagon 11">
              <a:extLst>
                <a:ext uri="{FF2B5EF4-FFF2-40B4-BE49-F238E27FC236}">
                  <a16:creationId xmlns:a16="http://schemas.microsoft.com/office/drawing/2014/main" id="{80183595-CE9D-0249-9AE0-6486453C7774}"/>
                </a:ext>
              </a:extLst>
            </p:cNvPr>
            <p:cNvSpPr/>
            <p:nvPr/>
          </p:nvSpPr>
          <p:spPr>
            <a:xfrm>
              <a:off x="3474720" y="2556536"/>
              <a:ext cx="3087502" cy="2661640"/>
            </a:xfrm>
            <a:prstGeom prst="hexagon">
              <a:avLst/>
            </a:prstGeom>
            <a:solidFill>
              <a:schemeClr val="accent4">
                <a:lumMod val="25000"/>
              </a:schemeClr>
            </a:solidFill>
            <a:ln w="444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Dynamic environment</a:t>
              </a:r>
            </a:p>
            <a:p>
              <a:pPr algn="ctr"/>
              <a:endParaRPr lang="en-US" sz="2400"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94A5DB5B-FCF3-0A49-B98A-2FB2E28275D4}"/>
                </a:ext>
              </a:extLst>
            </p:cNvPr>
            <p:cNvPicPr>
              <a:picLocks noChangeAspect="1"/>
            </p:cNvPicPr>
            <p:nvPr/>
          </p:nvPicPr>
          <p:blipFill>
            <a:blip r:embed="rId4"/>
            <a:stretch>
              <a:fillRect/>
            </a:stretch>
          </p:blipFill>
          <p:spPr>
            <a:xfrm>
              <a:off x="3938971" y="3731679"/>
              <a:ext cx="2159000" cy="457200"/>
            </a:xfrm>
            <a:prstGeom prst="rect">
              <a:avLst/>
            </a:prstGeom>
          </p:spPr>
        </p:pic>
      </p:grpSp>
      <p:cxnSp>
        <p:nvCxnSpPr>
          <p:cNvPr id="19" name="Straight Arrow Connector 18">
            <a:extLst>
              <a:ext uri="{FF2B5EF4-FFF2-40B4-BE49-F238E27FC236}">
                <a16:creationId xmlns:a16="http://schemas.microsoft.com/office/drawing/2014/main" id="{C6CE4401-4FE1-314F-8459-48FC2CA742E1}"/>
              </a:ext>
            </a:extLst>
          </p:cNvPr>
          <p:cNvCxnSpPr>
            <a:cxnSpLocks/>
          </p:cNvCxnSpPr>
          <p:nvPr/>
        </p:nvCxnSpPr>
        <p:spPr>
          <a:xfrm flipV="1">
            <a:off x="1919737" y="4297571"/>
            <a:ext cx="1187257" cy="547548"/>
          </a:xfrm>
          <a:prstGeom prst="straightConnector1">
            <a:avLst/>
          </a:prstGeom>
          <a:ln w="508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5A90063-D90F-9549-A556-3430F5202FF4}"/>
              </a:ext>
            </a:extLst>
          </p:cNvPr>
          <p:cNvCxnSpPr>
            <a:cxnSpLocks/>
          </p:cNvCxnSpPr>
          <p:nvPr/>
        </p:nvCxnSpPr>
        <p:spPr>
          <a:xfrm flipV="1">
            <a:off x="2094580" y="4678704"/>
            <a:ext cx="1187257" cy="547548"/>
          </a:xfrm>
          <a:prstGeom prst="straightConnector1">
            <a:avLst/>
          </a:prstGeom>
          <a:ln w="50800">
            <a:solidFill>
              <a:schemeClr val="tx2"/>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82EDBCB1-630B-1543-9A40-C2FDBBD487F5}"/>
              </a:ext>
            </a:extLst>
          </p:cNvPr>
          <p:cNvPicPr>
            <a:picLocks noChangeAspect="1"/>
          </p:cNvPicPr>
          <p:nvPr/>
        </p:nvPicPr>
        <p:blipFill>
          <a:blip r:embed="rId5"/>
          <a:stretch>
            <a:fillRect/>
          </a:stretch>
        </p:blipFill>
        <p:spPr>
          <a:xfrm>
            <a:off x="820067" y="2575774"/>
            <a:ext cx="1532396" cy="556281"/>
          </a:xfrm>
          <a:prstGeom prst="rect">
            <a:avLst/>
          </a:prstGeom>
        </p:spPr>
      </p:pic>
      <p:pic>
        <p:nvPicPr>
          <p:cNvPr id="5" name="Picture 4">
            <a:extLst>
              <a:ext uri="{FF2B5EF4-FFF2-40B4-BE49-F238E27FC236}">
                <a16:creationId xmlns:a16="http://schemas.microsoft.com/office/drawing/2014/main" id="{F6C0A561-F04A-E140-9B87-2716319E4573}"/>
              </a:ext>
            </a:extLst>
          </p:cNvPr>
          <p:cNvPicPr>
            <a:picLocks noChangeAspect="1"/>
          </p:cNvPicPr>
          <p:nvPr/>
        </p:nvPicPr>
        <p:blipFill>
          <a:blip r:embed="rId6"/>
          <a:stretch>
            <a:fillRect/>
          </a:stretch>
        </p:blipFill>
        <p:spPr>
          <a:xfrm>
            <a:off x="2158080" y="4145153"/>
            <a:ext cx="457200" cy="292100"/>
          </a:xfrm>
          <a:prstGeom prst="rect">
            <a:avLst/>
          </a:prstGeom>
        </p:spPr>
      </p:pic>
      <p:pic>
        <p:nvPicPr>
          <p:cNvPr id="7" name="Picture 6">
            <a:extLst>
              <a:ext uri="{FF2B5EF4-FFF2-40B4-BE49-F238E27FC236}">
                <a16:creationId xmlns:a16="http://schemas.microsoft.com/office/drawing/2014/main" id="{328F7A03-FA4C-FF48-AB9D-568BD92B5CA0}"/>
              </a:ext>
            </a:extLst>
          </p:cNvPr>
          <p:cNvPicPr>
            <a:picLocks noChangeAspect="1"/>
          </p:cNvPicPr>
          <p:nvPr/>
        </p:nvPicPr>
        <p:blipFill>
          <a:blip r:embed="rId7"/>
          <a:stretch>
            <a:fillRect/>
          </a:stretch>
        </p:blipFill>
        <p:spPr>
          <a:xfrm>
            <a:off x="2735945" y="5039076"/>
            <a:ext cx="254000" cy="228600"/>
          </a:xfrm>
          <a:prstGeom prst="rect">
            <a:avLst/>
          </a:prstGeom>
        </p:spPr>
      </p:pic>
      <p:sp>
        <p:nvSpPr>
          <p:cNvPr id="6" name="TextBox 5">
            <a:extLst>
              <a:ext uri="{FF2B5EF4-FFF2-40B4-BE49-F238E27FC236}">
                <a16:creationId xmlns:a16="http://schemas.microsoft.com/office/drawing/2014/main" id="{2F45C278-5C0E-F840-83B5-225A1DEAE1F4}"/>
              </a:ext>
            </a:extLst>
          </p:cNvPr>
          <p:cNvSpPr txBox="1"/>
          <p:nvPr/>
        </p:nvSpPr>
        <p:spPr>
          <a:xfrm>
            <a:off x="1255852" y="2036354"/>
            <a:ext cx="6632293" cy="3531473"/>
          </a:xfrm>
          <a:prstGeom prst="rect">
            <a:avLst/>
          </a:prstGeom>
          <a:solidFill>
            <a:schemeClr val="accent1">
              <a:alpha val="92000"/>
            </a:schemeClr>
          </a:solidFill>
          <a:ln w="38100" cmpd="thickThin">
            <a:solidFill>
              <a:schemeClr val="tx2"/>
            </a:solidFill>
          </a:ln>
          <a:effectLst>
            <a:glow rad="266700">
              <a:schemeClr val="tx2">
                <a:alpha val="16000"/>
              </a:schemeClr>
            </a:glow>
          </a:effectLst>
        </p:spPr>
        <p:txBody>
          <a:bodyPr wrap="square" rtlCol="0">
            <a:spAutoFit/>
          </a:bodyPr>
          <a:lstStyle/>
          <a:p>
            <a:pPr algn="l"/>
            <a:endParaRPr lang="en-US" dirty="0"/>
          </a:p>
        </p:txBody>
      </p:sp>
      <p:sp>
        <p:nvSpPr>
          <p:cNvPr id="11" name="TextBox 10">
            <a:extLst>
              <a:ext uri="{FF2B5EF4-FFF2-40B4-BE49-F238E27FC236}">
                <a16:creationId xmlns:a16="http://schemas.microsoft.com/office/drawing/2014/main" id="{25EBD274-78FF-2946-BA60-74B19B3DD804}"/>
              </a:ext>
            </a:extLst>
          </p:cNvPr>
          <p:cNvSpPr txBox="1"/>
          <p:nvPr/>
        </p:nvSpPr>
        <p:spPr>
          <a:xfrm>
            <a:off x="1586265" y="2239432"/>
            <a:ext cx="5914130" cy="1015663"/>
          </a:xfrm>
          <a:prstGeom prst="rect">
            <a:avLst/>
          </a:prstGeom>
          <a:noFill/>
          <a:ln w="38100" cmpd="thickThin">
            <a:noFill/>
          </a:ln>
        </p:spPr>
        <p:txBody>
          <a:bodyPr wrap="square" rtlCol="0">
            <a:spAutoFit/>
          </a:bodyPr>
          <a:lstStyle/>
          <a:p>
            <a:pPr algn="l"/>
            <a:r>
              <a:rPr lang="en-US" sz="2000" dirty="0">
                <a:solidFill>
                  <a:schemeClr val="tx2"/>
                </a:solidFill>
              </a:rPr>
              <a:t>A cost can be decomposed into the two components: </a:t>
            </a:r>
            <a:br>
              <a:rPr lang="en-US" sz="2000" dirty="0">
                <a:solidFill>
                  <a:schemeClr val="tx2"/>
                </a:solidFill>
              </a:rPr>
            </a:br>
            <a:r>
              <a:rPr lang="en-US" sz="2000" dirty="0">
                <a:solidFill>
                  <a:schemeClr val="tx2"/>
                </a:solidFill>
              </a:rPr>
              <a:t>one that encodes the </a:t>
            </a:r>
            <a:r>
              <a:rPr lang="en-US" sz="2000" b="1" i="1" dirty="0">
                <a:solidFill>
                  <a:schemeClr val="tx2"/>
                </a:solidFill>
              </a:rPr>
              <a:t>goal/stability</a:t>
            </a:r>
            <a:r>
              <a:rPr lang="en-US" sz="2000" dirty="0">
                <a:solidFill>
                  <a:schemeClr val="tx2"/>
                </a:solidFill>
              </a:rPr>
              <a:t>, and the other </a:t>
            </a:r>
            <a:r>
              <a:rPr lang="en-US" sz="2000" b="1" i="1" dirty="0">
                <a:solidFill>
                  <a:schemeClr val="tx2"/>
                </a:solidFill>
              </a:rPr>
              <a:t>effort/energy</a:t>
            </a:r>
            <a:r>
              <a:rPr lang="en-US" sz="2000" i="1" dirty="0">
                <a:solidFill>
                  <a:schemeClr val="tx2"/>
                </a:solidFill>
              </a:rPr>
              <a:t>.</a:t>
            </a:r>
            <a:endParaRPr lang="en-US" sz="2000" dirty="0">
              <a:solidFill>
                <a:schemeClr val="tx2"/>
              </a:solidFill>
            </a:endParaRPr>
          </a:p>
        </p:txBody>
      </p:sp>
      <p:pic>
        <p:nvPicPr>
          <p:cNvPr id="9" name="Picture 8">
            <a:extLst>
              <a:ext uri="{FF2B5EF4-FFF2-40B4-BE49-F238E27FC236}">
                <a16:creationId xmlns:a16="http://schemas.microsoft.com/office/drawing/2014/main" id="{AA941AFD-8826-EE4F-8C37-D96F7FCB6D42}"/>
              </a:ext>
            </a:extLst>
          </p:cNvPr>
          <p:cNvPicPr>
            <a:picLocks noChangeAspect="1"/>
          </p:cNvPicPr>
          <p:nvPr/>
        </p:nvPicPr>
        <p:blipFill>
          <a:blip r:embed="rId8"/>
          <a:stretch>
            <a:fillRect/>
          </a:stretch>
        </p:blipFill>
        <p:spPr>
          <a:xfrm>
            <a:off x="1993898" y="3675262"/>
            <a:ext cx="5156200" cy="1092200"/>
          </a:xfrm>
          <a:prstGeom prst="rect">
            <a:avLst/>
          </a:prstGeom>
        </p:spPr>
      </p:pic>
    </p:spTree>
    <p:extLst>
      <p:ext uri="{BB962C8B-B14F-4D97-AF65-F5344CB8AC3E}">
        <p14:creationId xmlns:p14="http://schemas.microsoft.com/office/powerpoint/2010/main" val="290151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91674C9-FF1A-5046-A56D-127013C1051A}"/>
              </a:ext>
            </a:extLst>
          </p:cNvPr>
          <p:cNvPicPr>
            <a:picLocks noChangeAspect="1"/>
          </p:cNvPicPr>
          <p:nvPr/>
        </p:nvPicPr>
        <p:blipFill rotWithShape="1">
          <a:blip r:embed="rId3">
            <a:extLst>
              <a:ext uri="{28A0092B-C50C-407E-A947-70E740481C1C}">
                <a14:useLocalDpi xmlns:a14="http://schemas.microsoft.com/office/drawing/2010/main" val="0"/>
              </a:ext>
            </a:extLst>
          </a:blip>
          <a:srcRect l="18585" t="35267" r="13207" b="5041"/>
          <a:stretch/>
        </p:blipFill>
        <p:spPr>
          <a:xfrm>
            <a:off x="2908696" y="1685612"/>
            <a:ext cx="3172275" cy="1843452"/>
          </a:xfrm>
          <a:prstGeom prst="rect">
            <a:avLst/>
          </a:prstGeom>
        </p:spPr>
      </p:pic>
      <p:pic>
        <p:nvPicPr>
          <p:cNvPr id="21" name="Picture 20">
            <a:extLst>
              <a:ext uri="{FF2B5EF4-FFF2-40B4-BE49-F238E27FC236}">
                <a16:creationId xmlns:a16="http://schemas.microsoft.com/office/drawing/2014/main" id="{E56D6860-0100-6349-896F-83F182C5C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846" y="1680020"/>
            <a:ext cx="2927246" cy="1849043"/>
          </a:xfrm>
          <a:prstGeom prst="rect">
            <a:avLst/>
          </a:prstGeom>
        </p:spPr>
      </p:pic>
      <p:pic>
        <p:nvPicPr>
          <p:cNvPr id="22" name="Picture 21">
            <a:extLst>
              <a:ext uri="{FF2B5EF4-FFF2-40B4-BE49-F238E27FC236}">
                <a16:creationId xmlns:a16="http://schemas.microsoft.com/office/drawing/2014/main" id="{708B6461-4B42-C44C-912B-873A568A143C}"/>
              </a:ext>
            </a:extLst>
          </p:cNvPr>
          <p:cNvPicPr>
            <a:picLocks noChangeAspect="1"/>
          </p:cNvPicPr>
          <p:nvPr/>
        </p:nvPicPr>
        <p:blipFill rotWithShape="1">
          <a:blip r:embed="rId5">
            <a:extLst>
              <a:ext uri="{28A0092B-C50C-407E-A947-70E740481C1C}">
                <a14:useLocalDpi xmlns:a14="http://schemas.microsoft.com/office/drawing/2010/main" val="0"/>
              </a:ext>
            </a:extLst>
          </a:blip>
          <a:srcRect b="4769"/>
          <a:stretch/>
        </p:blipFill>
        <p:spPr>
          <a:xfrm>
            <a:off x="45908" y="1680020"/>
            <a:ext cx="2772911" cy="1849043"/>
          </a:xfrm>
          <a:prstGeom prst="rect">
            <a:avLst/>
          </a:prstGeom>
        </p:spPr>
      </p:pic>
      <p:sp>
        <p:nvSpPr>
          <p:cNvPr id="2" name="Text Placeholder 1">
            <a:extLst>
              <a:ext uri="{FF2B5EF4-FFF2-40B4-BE49-F238E27FC236}">
                <a16:creationId xmlns:a16="http://schemas.microsoft.com/office/drawing/2014/main" id="{7130287A-2A75-3442-B3BF-30096899DD58}"/>
              </a:ext>
            </a:extLst>
          </p:cNvPr>
          <p:cNvSpPr>
            <a:spLocks noGrp="1"/>
          </p:cNvSpPr>
          <p:nvPr>
            <p:ph type="body" sz="quarter" idx="10"/>
          </p:nvPr>
        </p:nvSpPr>
        <p:spPr/>
        <p:txBody>
          <a:bodyPr/>
          <a:lstStyle/>
          <a:p>
            <a:r>
              <a:rPr lang="en-US" dirty="0"/>
              <a:t>Our physical world is dynamic</a:t>
            </a:r>
          </a:p>
        </p:txBody>
      </p:sp>
      <p:sp>
        <p:nvSpPr>
          <p:cNvPr id="26" name="Rectangle 25">
            <a:extLst>
              <a:ext uri="{FF2B5EF4-FFF2-40B4-BE49-F238E27FC236}">
                <a16:creationId xmlns:a16="http://schemas.microsoft.com/office/drawing/2014/main" id="{B6B42C18-B41D-D44A-A43E-1B22CAC882C7}"/>
              </a:ext>
            </a:extLst>
          </p:cNvPr>
          <p:cNvSpPr/>
          <p:nvPr/>
        </p:nvSpPr>
        <p:spPr>
          <a:xfrm>
            <a:off x="45908" y="1400344"/>
            <a:ext cx="9098092" cy="4803493"/>
          </a:xfrm>
          <a:prstGeom prst="rect">
            <a:avLst/>
          </a:prstGeom>
          <a:solidFill>
            <a:srgbClr val="000000">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49649DF-C53E-6846-96E2-676DCED56D06}"/>
              </a:ext>
            </a:extLst>
          </p:cNvPr>
          <p:cNvSpPr>
            <a:spLocks noGrp="1"/>
          </p:cNvSpPr>
          <p:nvPr>
            <p:ph type="body" sz="quarter" idx="12"/>
          </p:nvPr>
        </p:nvSpPr>
        <p:spPr>
          <a:xfrm>
            <a:off x="1705972" y="1173744"/>
            <a:ext cx="5732058" cy="1147199"/>
          </a:xfrm>
        </p:spPr>
        <p:txBody>
          <a:bodyPr/>
          <a:lstStyle/>
          <a:p>
            <a:r>
              <a:rPr lang="en-US" sz="2800" dirty="0"/>
              <a:t>The state of the world, </a:t>
            </a:r>
            <a:r>
              <a:rPr lang="en-US" sz="2800" b="1" i="1" dirty="0"/>
              <a:t>x</a:t>
            </a:r>
            <a:r>
              <a:rPr lang="en-US" sz="2800" dirty="0"/>
              <a:t>, follows a set of governing differential equations.</a:t>
            </a:r>
          </a:p>
        </p:txBody>
      </p:sp>
      <p:grpSp>
        <p:nvGrpSpPr>
          <p:cNvPr id="5" name="Group 4">
            <a:extLst>
              <a:ext uri="{FF2B5EF4-FFF2-40B4-BE49-F238E27FC236}">
                <a16:creationId xmlns:a16="http://schemas.microsoft.com/office/drawing/2014/main" id="{2DC62B36-14FA-C246-917F-25C174189A96}"/>
              </a:ext>
            </a:extLst>
          </p:cNvPr>
          <p:cNvGrpSpPr/>
          <p:nvPr/>
        </p:nvGrpSpPr>
        <p:grpSpPr>
          <a:xfrm>
            <a:off x="3028249" y="2471271"/>
            <a:ext cx="3087502" cy="2661640"/>
            <a:chOff x="3474720" y="2556536"/>
            <a:chExt cx="3087502" cy="2661640"/>
          </a:xfrm>
        </p:grpSpPr>
        <p:sp>
          <p:nvSpPr>
            <p:cNvPr id="6" name="Hexagon 5">
              <a:extLst>
                <a:ext uri="{FF2B5EF4-FFF2-40B4-BE49-F238E27FC236}">
                  <a16:creationId xmlns:a16="http://schemas.microsoft.com/office/drawing/2014/main" id="{8D610B1E-C12A-CA45-AFEF-196769A0419A}"/>
                </a:ext>
              </a:extLst>
            </p:cNvPr>
            <p:cNvSpPr/>
            <p:nvPr/>
          </p:nvSpPr>
          <p:spPr>
            <a:xfrm>
              <a:off x="3474720" y="2556536"/>
              <a:ext cx="3087502" cy="2661640"/>
            </a:xfrm>
            <a:prstGeom prst="hexagon">
              <a:avLst/>
            </a:prstGeom>
            <a:solidFill>
              <a:schemeClr val="accent4">
                <a:lumMod val="25000"/>
              </a:schemeClr>
            </a:solidFill>
            <a:ln w="444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Dynamic environment</a:t>
              </a:r>
            </a:p>
            <a:p>
              <a:pPr algn="ctr"/>
              <a:endParaRPr lang="en-US" sz="2400" dirty="0"/>
            </a:p>
            <a:p>
              <a:pPr algn="ctr"/>
              <a:endParaRPr lang="en-US" dirty="0"/>
            </a:p>
            <a:p>
              <a:pPr algn="ctr"/>
              <a:endParaRPr lang="en-US" dirty="0"/>
            </a:p>
            <a:p>
              <a:pPr algn="ctr"/>
              <a:endParaRPr lang="en-US" dirty="0"/>
            </a:p>
            <a:p>
              <a:pPr algn="ctr"/>
              <a:endParaRPr lang="en-US" dirty="0"/>
            </a:p>
          </p:txBody>
        </p:sp>
        <p:pic>
          <p:nvPicPr>
            <p:cNvPr id="7" name="Picture 6">
              <a:extLst>
                <a:ext uri="{FF2B5EF4-FFF2-40B4-BE49-F238E27FC236}">
                  <a16:creationId xmlns:a16="http://schemas.microsoft.com/office/drawing/2014/main" id="{D7E61EF1-F131-574A-B2EC-CD5C3A97DE34}"/>
                </a:ext>
              </a:extLst>
            </p:cNvPr>
            <p:cNvPicPr>
              <a:picLocks noChangeAspect="1"/>
            </p:cNvPicPr>
            <p:nvPr/>
          </p:nvPicPr>
          <p:blipFill>
            <a:blip r:embed="rId6"/>
            <a:stretch>
              <a:fillRect/>
            </a:stretch>
          </p:blipFill>
          <p:spPr>
            <a:xfrm>
              <a:off x="3938971" y="3731679"/>
              <a:ext cx="2159000" cy="457200"/>
            </a:xfrm>
            <a:prstGeom prst="rect">
              <a:avLst/>
            </a:prstGeom>
          </p:spPr>
        </p:pic>
      </p:grpSp>
      <p:cxnSp>
        <p:nvCxnSpPr>
          <p:cNvPr id="30" name="Straight Arrow Connector 29">
            <a:extLst>
              <a:ext uri="{FF2B5EF4-FFF2-40B4-BE49-F238E27FC236}">
                <a16:creationId xmlns:a16="http://schemas.microsoft.com/office/drawing/2014/main" id="{DD159B1C-5F8A-7441-B23F-8FF3758A40FF}"/>
              </a:ext>
            </a:extLst>
          </p:cNvPr>
          <p:cNvCxnSpPr/>
          <p:nvPr/>
        </p:nvCxnSpPr>
        <p:spPr>
          <a:xfrm flipV="1">
            <a:off x="4907666" y="4103614"/>
            <a:ext cx="0" cy="445237"/>
          </a:xfrm>
          <a:prstGeom prst="straightConnector1">
            <a:avLst/>
          </a:prstGeom>
          <a:ln w="47625">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780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30287A-2A75-3442-B3BF-30096899DD58}"/>
              </a:ext>
            </a:extLst>
          </p:cNvPr>
          <p:cNvSpPr>
            <a:spLocks noGrp="1"/>
          </p:cNvSpPr>
          <p:nvPr>
            <p:ph type="body" sz="quarter" idx="10"/>
          </p:nvPr>
        </p:nvSpPr>
        <p:spPr/>
        <p:txBody>
          <a:bodyPr/>
          <a:lstStyle/>
          <a:p>
            <a:r>
              <a:rPr lang="en-US" dirty="0"/>
              <a:t>Our physical world is dynamic</a:t>
            </a:r>
          </a:p>
        </p:txBody>
      </p:sp>
      <p:pic>
        <p:nvPicPr>
          <p:cNvPr id="9" name="Picture 8">
            <a:extLst>
              <a:ext uri="{FF2B5EF4-FFF2-40B4-BE49-F238E27FC236}">
                <a16:creationId xmlns:a16="http://schemas.microsoft.com/office/drawing/2014/main" id="{07BD5BB0-6FC6-A14F-97C0-3ECC49DDAA46}"/>
              </a:ext>
            </a:extLst>
          </p:cNvPr>
          <p:cNvPicPr>
            <a:picLocks noChangeAspect="1"/>
          </p:cNvPicPr>
          <p:nvPr/>
        </p:nvPicPr>
        <p:blipFill rotWithShape="1">
          <a:blip r:embed="rId3">
            <a:extLst>
              <a:ext uri="{28A0092B-C50C-407E-A947-70E740481C1C}">
                <a14:useLocalDpi xmlns:a14="http://schemas.microsoft.com/office/drawing/2010/main" val="0"/>
              </a:ext>
            </a:extLst>
          </a:blip>
          <a:srcRect l="18585" t="35267" r="13207" b="5041"/>
          <a:stretch/>
        </p:blipFill>
        <p:spPr>
          <a:xfrm>
            <a:off x="2908696" y="1685612"/>
            <a:ext cx="3172275" cy="1843452"/>
          </a:xfrm>
          <a:prstGeom prst="rect">
            <a:avLst/>
          </a:prstGeom>
        </p:spPr>
      </p:pic>
      <p:pic>
        <p:nvPicPr>
          <p:cNvPr id="10" name="Picture 9">
            <a:extLst>
              <a:ext uri="{FF2B5EF4-FFF2-40B4-BE49-F238E27FC236}">
                <a16:creationId xmlns:a16="http://schemas.microsoft.com/office/drawing/2014/main" id="{1F159913-58FD-094C-AD3A-5B58E99B6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846" y="1680020"/>
            <a:ext cx="2927246" cy="1849043"/>
          </a:xfrm>
          <a:prstGeom prst="rect">
            <a:avLst/>
          </a:prstGeom>
        </p:spPr>
      </p:pic>
      <p:pic>
        <p:nvPicPr>
          <p:cNvPr id="11" name="Picture 10">
            <a:extLst>
              <a:ext uri="{FF2B5EF4-FFF2-40B4-BE49-F238E27FC236}">
                <a16:creationId xmlns:a16="http://schemas.microsoft.com/office/drawing/2014/main" id="{908B8668-52C3-0F45-A502-CAB03E95F279}"/>
              </a:ext>
            </a:extLst>
          </p:cNvPr>
          <p:cNvPicPr>
            <a:picLocks noChangeAspect="1"/>
          </p:cNvPicPr>
          <p:nvPr/>
        </p:nvPicPr>
        <p:blipFill rotWithShape="1">
          <a:blip r:embed="rId5">
            <a:extLst>
              <a:ext uri="{28A0092B-C50C-407E-A947-70E740481C1C}">
                <a14:useLocalDpi xmlns:a14="http://schemas.microsoft.com/office/drawing/2010/main" val="0"/>
              </a:ext>
            </a:extLst>
          </a:blip>
          <a:srcRect b="4769"/>
          <a:stretch/>
        </p:blipFill>
        <p:spPr>
          <a:xfrm>
            <a:off x="45908" y="1680020"/>
            <a:ext cx="2772911" cy="1849043"/>
          </a:xfrm>
          <a:prstGeom prst="rect">
            <a:avLst/>
          </a:prstGeom>
        </p:spPr>
      </p:pic>
    </p:spTree>
    <p:extLst>
      <p:ext uri="{BB962C8B-B14F-4D97-AF65-F5344CB8AC3E}">
        <p14:creationId xmlns:p14="http://schemas.microsoft.com/office/powerpoint/2010/main" val="1053263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30287A-2A75-3442-B3BF-30096899DD58}"/>
              </a:ext>
            </a:extLst>
          </p:cNvPr>
          <p:cNvSpPr>
            <a:spLocks noGrp="1"/>
          </p:cNvSpPr>
          <p:nvPr>
            <p:ph type="body" sz="quarter" idx="10"/>
          </p:nvPr>
        </p:nvSpPr>
        <p:spPr/>
        <p:txBody>
          <a:bodyPr>
            <a:normAutofit fontScale="85000" lnSpcReduction="10000"/>
          </a:bodyPr>
          <a:lstStyle/>
          <a:p>
            <a:r>
              <a:rPr lang="en-US" dirty="0"/>
              <a:t>Machine control + Human </a:t>
            </a:r>
            <a:r>
              <a:rPr lang="en-US" i="1" dirty="0"/>
              <a:t>teleoperation</a:t>
            </a:r>
          </a:p>
        </p:txBody>
      </p:sp>
      <p:pic>
        <p:nvPicPr>
          <p:cNvPr id="9" name="Picture 8">
            <a:extLst>
              <a:ext uri="{FF2B5EF4-FFF2-40B4-BE49-F238E27FC236}">
                <a16:creationId xmlns:a16="http://schemas.microsoft.com/office/drawing/2014/main" id="{07BD5BB0-6FC6-A14F-97C0-3ECC49DDAA46}"/>
              </a:ext>
            </a:extLst>
          </p:cNvPr>
          <p:cNvPicPr>
            <a:picLocks noChangeAspect="1"/>
          </p:cNvPicPr>
          <p:nvPr/>
        </p:nvPicPr>
        <p:blipFill rotWithShape="1">
          <a:blip r:embed="rId3">
            <a:extLst>
              <a:ext uri="{28A0092B-C50C-407E-A947-70E740481C1C}">
                <a14:useLocalDpi xmlns:a14="http://schemas.microsoft.com/office/drawing/2010/main" val="0"/>
              </a:ext>
            </a:extLst>
          </a:blip>
          <a:srcRect l="18585" t="35267" r="13207" b="5041"/>
          <a:stretch/>
        </p:blipFill>
        <p:spPr>
          <a:xfrm>
            <a:off x="2908696" y="1685612"/>
            <a:ext cx="3172275" cy="1843452"/>
          </a:xfrm>
          <a:prstGeom prst="rect">
            <a:avLst/>
          </a:prstGeom>
        </p:spPr>
      </p:pic>
      <p:pic>
        <p:nvPicPr>
          <p:cNvPr id="10" name="Picture 9">
            <a:extLst>
              <a:ext uri="{FF2B5EF4-FFF2-40B4-BE49-F238E27FC236}">
                <a16:creationId xmlns:a16="http://schemas.microsoft.com/office/drawing/2014/main" id="{1F159913-58FD-094C-AD3A-5B58E99B6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846" y="1680020"/>
            <a:ext cx="2927246" cy="1849043"/>
          </a:xfrm>
          <a:prstGeom prst="rect">
            <a:avLst/>
          </a:prstGeom>
        </p:spPr>
      </p:pic>
      <p:pic>
        <p:nvPicPr>
          <p:cNvPr id="11" name="Picture 10">
            <a:extLst>
              <a:ext uri="{FF2B5EF4-FFF2-40B4-BE49-F238E27FC236}">
                <a16:creationId xmlns:a16="http://schemas.microsoft.com/office/drawing/2014/main" id="{908B8668-52C3-0F45-A502-CAB03E95F279}"/>
              </a:ext>
            </a:extLst>
          </p:cNvPr>
          <p:cNvPicPr>
            <a:picLocks noChangeAspect="1"/>
          </p:cNvPicPr>
          <p:nvPr/>
        </p:nvPicPr>
        <p:blipFill rotWithShape="1">
          <a:blip r:embed="rId5">
            <a:extLst>
              <a:ext uri="{28A0092B-C50C-407E-A947-70E740481C1C}">
                <a14:useLocalDpi xmlns:a14="http://schemas.microsoft.com/office/drawing/2010/main" val="0"/>
              </a:ext>
            </a:extLst>
          </a:blip>
          <a:srcRect b="4769"/>
          <a:stretch/>
        </p:blipFill>
        <p:spPr>
          <a:xfrm>
            <a:off x="45908" y="1680020"/>
            <a:ext cx="2772911" cy="1849043"/>
          </a:xfrm>
          <a:prstGeom prst="rect">
            <a:avLst/>
          </a:prstGeom>
        </p:spPr>
      </p:pic>
      <p:pic>
        <p:nvPicPr>
          <p:cNvPr id="12" name="Picture 11">
            <a:extLst>
              <a:ext uri="{FF2B5EF4-FFF2-40B4-BE49-F238E27FC236}">
                <a16:creationId xmlns:a16="http://schemas.microsoft.com/office/drawing/2014/main" id="{CA476F1C-9CD0-C149-A2D5-A38C6FBF139B}"/>
              </a:ext>
            </a:extLst>
          </p:cNvPr>
          <p:cNvPicPr>
            <a:picLocks noChangeAspect="1"/>
          </p:cNvPicPr>
          <p:nvPr/>
        </p:nvPicPr>
        <p:blipFill rotWithShape="1">
          <a:blip r:embed="rId6">
            <a:extLst>
              <a:ext uri="{28A0092B-C50C-407E-A947-70E740481C1C}">
                <a14:useLocalDpi xmlns:a14="http://schemas.microsoft.com/office/drawing/2010/main" val="0"/>
              </a:ext>
            </a:extLst>
          </a:blip>
          <a:srcRect l="941" b="8515"/>
          <a:stretch/>
        </p:blipFill>
        <p:spPr>
          <a:xfrm>
            <a:off x="2908695" y="3598777"/>
            <a:ext cx="3172275" cy="1949216"/>
          </a:xfrm>
          <a:prstGeom prst="rect">
            <a:avLst/>
          </a:prstGeom>
        </p:spPr>
      </p:pic>
      <p:pic>
        <p:nvPicPr>
          <p:cNvPr id="13" name="Picture 12">
            <a:extLst>
              <a:ext uri="{FF2B5EF4-FFF2-40B4-BE49-F238E27FC236}">
                <a16:creationId xmlns:a16="http://schemas.microsoft.com/office/drawing/2014/main" id="{9E526898-BA6C-2742-BC1D-465577B44D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0846" y="3598777"/>
            <a:ext cx="2927246" cy="1952107"/>
          </a:xfrm>
          <a:prstGeom prst="rect">
            <a:avLst/>
          </a:prstGeom>
        </p:spPr>
      </p:pic>
      <p:pic>
        <p:nvPicPr>
          <p:cNvPr id="14" name="Picture 13">
            <a:extLst>
              <a:ext uri="{FF2B5EF4-FFF2-40B4-BE49-F238E27FC236}">
                <a16:creationId xmlns:a16="http://schemas.microsoft.com/office/drawing/2014/main" id="{B947610E-3AE0-F84A-9B3B-FD6EF4317456}"/>
              </a:ext>
            </a:extLst>
          </p:cNvPr>
          <p:cNvPicPr>
            <a:picLocks noChangeAspect="1"/>
          </p:cNvPicPr>
          <p:nvPr/>
        </p:nvPicPr>
        <p:blipFill rotWithShape="1">
          <a:blip r:embed="rId8">
            <a:extLst>
              <a:ext uri="{28A0092B-C50C-407E-A947-70E740481C1C}">
                <a14:useLocalDpi xmlns:a14="http://schemas.microsoft.com/office/drawing/2010/main" val="0"/>
              </a:ext>
            </a:extLst>
          </a:blip>
          <a:srcRect l="9295" b="882"/>
          <a:stretch/>
        </p:blipFill>
        <p:spPr>
          <a:xfrm>
            <a:off x="49039" y="3598777"/>
            <a:ext cx="2769779" cy="1949216"/>
          </a:xfrm>
          <a:prstGeom prst="rect">
            <a:avLst/>
          </a:prstGeom>
        </p:spPr>
      </p:pic>
      <p:sp>
        <p:nvSpPr>
          <p:cNvPr id="15" name="Rectangle 14">
            <a:extLst>
              <a:ext uri="{FF2B5EF4-FFF2-40B4-BE49-F238E27FC236}">
                <a16:creationId xmlns:a16="http://schemas.microsoft.com/office/drawing/2014/main" id="{3C62DED6-964E-E54A-AFA3-FAC50AF664CA}"/>
              </a:ext>
            </a:extLst>
          </p:cNvPr>
          <p:cNvSpPr/>
          <p:nvPr/>
        </p:nvSpPr>
        <p:spPr>
          <a:xfrm>
            <a:off x="45908" y="1400344"/>
            <a:ext cx="9098092" cy="2128719"/>
          </a:xfrm>
          <a:prstGeom prst="rect">
            <a:avLst/>
          </a:prstGeom>
          <a:solidFill>
            <a:srgbClr val="000000">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106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30287A-2A75-3442-B3BF-30096899DD58}"/>
              </a:ext>
            </a:extLst>
          </p:cNvPr>
          <p:cNvSpPr>
            <a:spLocks noGrp="1"/>
          </p:cNvSpPr>
          <p:nvPr>
            <p:ph type="body" sz="quarter" idx="10"/>
          </p:nvPr>
        </p:nvSpPr>
        <p:spPr/>
        <p:txBody>
          <a:bodyPr>
            <a:normAutofit fontScale="92500"/>
          </a:bodyPr>
          <a:lstStyle/>
          <a:p>
            <a:r>
              <a:rPr lang="en-US" i="1" dirty="0"/>
              <a:t>Team</a:t>
            </a:r>
            <a:r>
              <a:rPr lang="en-US" dirty="0"/>
              <a:t> control of autonomous systems</a:t>
            </a:r>
            <a:endParaRPr lang="en-US" i="1" dirty="0"/>
          </a:p>
        </p:txBody>
      </p:sp>
      <p:grpSp>
        <p:nvGrpSpPr>
          <p:cNvPr id="3" name="Group 2">
            <a:extLst>
              <a:ext uri="{FF2B5EF4-FFF2-40B4-BE49-F238E27FC236}">
                <a16:creationId xmlns:a16="http://schemas.microsoft.com/office/drawing/2014/main" id="{BA4C4F9C-A90D-F243-BE2B-D672421E9FBF}"/>
              </a:ext>
            </a:extLst>
          </p:cNvPr>
          <p:cNvGrpSpPr/>
          <p:nvPr/>
        </p:nvGrpSpPr>
        <p:grpSpPr>
          <a:xfrm>
            <a:off x="324097" y="2038840"/>
            <a:ext cx="7439716" cy="3181346"/>
            <a:chOff x="45908" y="1680020"/>
            <a:chExt cx="9052184" cy="3870864"/>
          </a:xfrm>
        </p:grpSpPr>
        <p:pic>
          <p:nvPicPr>
            <p:cNvPr id="9" name="Picture 8">
              <a:extLst>
                <a:ext uri="{FF2B5EF4-FFF2-40B4-BE49-F238E27FC236}">
                  <a16:creationId xmlns:a16="http://schemas.microsoft.com/office/drawing/2014/main" id="{07BD5BB0-6FC6-A14F-97C0-3ECC49DDAA46}"/>
                </a:ext>
              </a:extLst>
            </p:cNvPr>
            <p:cNvPicPr>
              <a:picLocks noChangeAspect="1"/>
            </p:cNvPicPr>
            <p:nvPr/>
          </p:nvPicPr>
          <p:blipFill rotWithShape="1">
            <a:blip r:embed="rId3">
              <a:extLst>
                <a:ext uri="{28A0092B-C50C-407E-A947-70E740481C1C}">
                  <a14:useLocalDpi xmlns:a14="http://schemas.microsoft.com/office/drawing/2010/main" val="0"/>
                </a:ext>
              </a:extLst>
            </a:blip>
            <a:srcRect l="18585" t="35267" r="13207" b="5041"/>
            <a:stretch/>
          </p:blipFill>
          <p:spPr>
            <a:xfrm>
              <a:off x="2908696" y="1685612"/>
              <a:ext cx="3172275" cy="1843452"/>
            </a:xfrm>
            <a:prstGeom prst="rect">
              <a:avLst/>
            </a:prstGeom>
          </p:spPr>
        </p:pic>
        <p:pic>
          <p:nvPicPr>
            <p:cNvPr id="10" name="Picture 9">
              <a:extLst>
                <a:ext uri="{FF2B5EF4-FFF2-40B4-BE49-F238E27FC236}">
                  <a16:creationId xmlns:a16="http://schemas.microsoft.com/office/drawing/2014/main" id="{1F159913-58FD-094C-AD3A-5B58E99B6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846" y="1680020"/>
              <a:ext cx="2927246" cy="1849043"/>
            </a:xfrm>
            <a:prstGeom prst="rect">
              <a:avLst/>
            </a:prstGeom>
          </p:spPr>
        </p:pic>
        <p:pic>
          <p:nvPicPr>
            <p:cNvPr id="11" name="Picture 10">
              <a:extLst>
                <a:ext uri="{FF2B5EF4-FFF2-40B4-BE49-F238E27FC236}">
                  <a16:creationId xmlns:a16="http://schemas.microsoft.com/office/drawing/2014/main" id="{908B8668-52C3-0F45-A502-CAB03E95F279}"/>
                </a:ext>
              </a:extLst>
            </p:cNvPr>
            <p:cNvPicPr>
              <a:picLocks noChangeAspect="1"/>
            </p:cNvPicPr>
            <p:nvPr/>
          </p:nvPicPr>
          <p:blipFill rotWithShape="1">
            <a:blip r:embed="rId5">
              <a:extLst>
                <a:ext uri="{28A0092B-C50C-407E-A947-70E740481C1C}">
                  <a14:useLocalDpi xmlns:a14="http://schemas.microsoft.com/office/drawing/2010/main" val="0"/>
                </a:ext>
              </a:extLst>
            </a:blip>
            <a:srcRect b="4769"/>
            <a:stretch/>
          </p:blipFill>
          <p:spPr>
            <a:xfrm>
              <a:off x="45908" y="1680020"/>
              <a:ext cx="2772911" cy="1849043"/>
            </a:xfrm>
            <a:prstGeom prst="rect">
              <a:avLst/>
            </a:prstGeom>
          </p:spPr>
        </p:pic>
        <p:pic>
          <p:nvPicPr>
            <p:cNvPr id="12" name="Picture 11">
              <a:extLst>
                <a:ext uri="{FF2B5EF4-FFF2-40B4-BE49-F238E27FC236}">
                  <a16:creationId xmlns:a16="http://schemas.microsoft.com/office/drawing/2014/main" id="{CA476F1C-9CD0-C149-A2D5-A38C6FBF139B}"/>
                </a:ext>
              </a:extLst>
            </p:cNvPr>
            <p:cNvPicPr>
              <a:picLocks noChangeAspect="1"/>
            </p:cNvPicPr>
            <p:nvPr/>
          </p:nvPicPr>
          <p:blipFill rotWithShape="1">
            <a:blip r:embed="rId6">
              <a:extLst>
                <a:ext uri="{28A0092B-C50C-407E-A947-70E740481C1C}">
                  <a14:useLocalDpi xmlns:a14="http://schemas.microsoft.com/office/drawing/2010/main" val="0"/>
                </a:ext>
              </a:extLst>
            </a:blip>
            <a:srcRect l="941" b="8515"/>
            <a:stretch/>
          </p:blipFill>
          <p:spPr>
            <a:xfrm>
              <a:off x="2908695" y="3598777"/>
              <a:ext cx="3172275" cy="1949216"/>
            </a:xfrm>
            <a:prstGeom prst="rect">
              <a:avLst/>
            </a:prstGeom>
          </p:spPr>
        </p:pic>
        <p:pic>
          <p:nvPicPr>
            <p:cNvPr id="13" name="Picture 12">
              <a:extLst>
                <a:ext uri="{FF2B5EF4-FFF2-40B4-BE49-F238E27FC236}">
                  <a16:creationId xmlns:a16="http://schemas.microsoft.com/office/drawing/2014/main" id="{9E526898-BA6C-2742-BC1D-465577B44D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0846" y="3598777"/>
              <a:ext cx="2927246" cy="1952107"/>
            </a:xfrm>
            <a:prstGeom prst="rect">
              <a:avLst/>
            </a:prstGeom>
          </p:spPr>
        </p:pic>
        <p:pic>
          <p:nvPicPr>
            <p:cNvPr id="14" name="Picture 13">
              <a:extLst>
                <a:ext uri="{FF2B5EF4-FFF2-40B4-BE49-F238E27FC236}">
                  <a16:creationId xmlns:a16="http://schemas.microsoft.com/office/drawing/2014/main" id="{B947610E-3AE0-F84A-9B3B-FD6EF4317456}"/>
                </a:ext>
              </a:extLst>
            </p:cNvPr>
            <p:cNvPicPr>
              <a:picLocks noChangeAspect="1"/>
            </p:cNvPicPr>
            <p:nvPr/>
          </p:nvPicPr>
          <p:blipFill rotWithShape="1">
            <a:blip r:embed="rId8">
              <a:extLst>
                <a:ext uri="{28A0092B-C50C-407E-A947-70E740481C1C}">
                  <a14:useLocalDpi xmlns:a14="http://schemas.microsoft.com/office/drawing/2010/main" val="0"/>
                </a:ext>
              </a:extLst>
            </a:blip>
            <a:srcRect l="9295" b="882"/>
            <a:stretch/>
          </p:blipFill>
          <p:spPr>
            <a:xfrm>
              <a:off x="49039" y="3598777"/>
              <a:ext cx="2769779" cy="1949216"/>
            </a:xfrm>
            <a:prstGeom prst="rect">
              <a:avLst/>
            </a:prstGeom>
          </p:spPr>
        </p:pic>
      </p:grpSp>
      <p:pic>
        <p:nvPicPr>
          <p:cNvPr id="4" name="Picture 3">
            <a:extLst>
              <a:ext uri="{FF2B5EF4-FFF2-40B4-BE49-F238E27FC236}">
                <a16:creationId xmlns:a16="http://schemas.microsoft.com/office/drawing/2014/main" id="{8203F8A1-5371-E143-B7EA-C3DC0395E966}"/>
              </a:ext>
            </a:extLst>
          </p:cNvPr>
          <p:cNvPicPr>
            <a:picLocks noChangeAspect="1"/>
          </p:cNvPicPr>
          <p:nvPr/>
        </p:nvPicPr>
        <p:blipFill>
          <a:blip r:embed="rId9"/>
          <a:stretch>
            <a:fillRect/>
          </a:stretch>
        </p:blipFill>
        <p:spPr>
          <a:xfrm>
            <a:off x="7923312" y="2059475"/>
            <a:ext cx="667919" cy="1450338"/>
          </a:xfrm>
          <a:prstGeom prst="rect">
            <a:avLst/>
          </a:prstGeom>
        </p:spPr>
      </p:pic>
      <p:pic>
        <p:nvPicPr>
          <p:cNvPr id="5" name="Picture 4">
            <a:extLst>
              <a:ext uri="{FF2B5EF4-FFF2-40B4-BE49-F238E27FC236}">
                <a16:creationId xmlns:a16="http://schemas.microsoft.com/office/drawing/2014/main" id="{A998A917-982D-A34E-B2D9-E661EBDCFB82}"/>
              </a:ext>
            </a:extLst>
          </p:cNvPr>
          <p:cNvPicPr>
            <a:picLocks noChangeAspect="1"/>
          </p:cNvPicPr>
          <p:nvPr/>
        </p:nvPicPr>
        <p:blipFill>
          <a:blip r:embed="rId10"/>
          <a:stretch>
            <a:fillRect/>
          </a:stretch>
        </p:blipFill>
        <p:spPr>
          <a:xfrm>
            <a:off x="7923312" y="3691640"/>
            <a:ext cx="620211" cy="1450338"/>
          </a:xfrm>
          <a:prstGeom prst="rect">
            <a:avLst/>
          </a:prstGeom>
        </p:spPr>
      </p:pic>
      <p:sp>
        <p:nvSpPr>
          <p:cNvPr id="6" name="TextBox 5">
            <a:extLst>
              <a:ext uri="{FF2B5EF4-FFF2-40B4-BE49-F238E27FC236}">
                <a16:creationId xmlns:a16="http://schemas.microsoft.com/office/drawing/2014/main" id="{12889B3C-38A1-FF46-B0AC-F26378D0ED44}"/>
              </a:ext>
            </a:extLst>
          </p:cNvPr>
          <p:cNvSpPr txBox="1"/>
          <p:nvPr/>
        </p:nvSpPr>
        <p:spPr>
          <a:xfrm>
            <a:off x="5071624" y="1458324"/>
            <a:ext cx="2851688" cy="523220"/>
          </a:xfrm>
          <a:prstGeom prst="rect">
            <a:avLst/>
          </a:prstGeom>
          <a:noFill/>
          <a:ln w="38100" cmpd="thickThin">
            <a:noFill/>
          </a:ln>
        </p:spPr>
        <p:txBody>
          <a:bodyPr wrap="square" rtlCol="0">
            <a:spAutoFit/>
          </a:bodyPr>
          <a:lstStyle/>
          <a:p>
            <a:pPr algn="r"/>
            <a:r>
              <a:rPr lang="en-US" sz="2800" dirty="0">
                <a:solidFill>
                  <a:schemeClr val="tx2"/>
                </a:solidFill>
              </a:rPr>
              <a:t>Machine actions:</a:t>
            </a:r>
          </a:p>
        </p:txBody>
      </p:sp>
      <p:sp>
        <p:nvSpPr>
          <p:cNvPr id="15" name="TextBox 14">
            <a:extLst>
              <a:ext uri="{FF2B5EF4-FFF2-40B4-BE49-F238E27FC236}">
                <a16:creationId xmlns:a16="http://schemas.microsoft.com/office/drawing/2014/main" id="{5C46F488-CA54-E845-AC2D-84699FB2F96D}"/>
              </a:ext>
            </a:extLst>
          </p:cNvPr>
          <p:cNvSpPr txBox="1"/>
          <p:nvPr/>
        </p:nvSpPr>
        <p:spPr>
          <a:xfrm>
            <a:off x="5071624" y="5217810"/>
            <a:ext cx="2851688" cy="523220"/>
          </a:xfrm>
          <a:prstGeom prst="rect">
            <a:avLst/>
          </a:prstGeom>
          <a:noFill/>
          <a:ln w="38100" cmpd="thickThin">
            <a:noFill/>
          </a:ln>
        </p:spPr>
        <p:txBody>
          <a:bodyPr wrap="square" rtlCol="0">
            <a:spAutoFit/>
          </a:bodyPr>
          <a:lstStyle/>
          <a:p>
            <a:pPr algn="r"/>
            <a:r>
              <a:rPr lang="en-US" sz="2800" dirty="0">
                <a:solidFill>
                  <a:schemeClr val="tx2"/>
                </a:solidFill>
              </a:rPr>
              <a:t>Human actions:</a:t>
            </a:r>
          </a:p>
        </p:txBody>
      </p:sp>
    </p:spTree>
    <p:extLst>
      <p:ext uri="{BB962C8B-B14F-4D97-AF65-F5344CB8AC3E}">
        <p14:creationId xmlns:p14="http://schemas.microsoft.com/office/powerpoint/2010/main" val="779943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30287A-2A75-3442-B3BF-30096899DD58}"/>
              </a:ext>
            </a:extLst>
          </p:cNvPr>
          <p:cNvSpPr>
            <a:spLocks noGrp="1"/>
          </p:cNvSpPr>
          <p:nvPr>
            <p:ph type="body" sz="quarter" idx="10"/>
          </p:nvPr>
        </p:nvSpPr>
        <p:spPr/>
        <p:txBody>
          <a:bodyPr>
            <a:normAutofit fontScale="92500"/>
          </a:bodyPr>
          <a:lstStyle/>
          <a:p>
            <a:r>
              <a:rPr lang="en-US" i="1" dirty="0"/>
              <a:t>Team</a:t>
            </a:r>
            <a:r>
              <a:rPr lang="en-US" dirty="0"/>
              <a:t> control of autonomous systems</a:t>
            </a:r>
            <a:endParaRPr lang="en-US" i="1" dirty="0"/>
          </a:p>
        </p:txBody>
      </p:sp>
      <p:pic>
        <p:nvPicPr>
          <p:cNvPr id="9" name="Picture 8">
            <a:extLst>
              <a:ext uri="{FF2B5EF4-FFF2-40B4-BE49-F238E27FC236}">
                <a16:creationId xmlns:a16="http://schemas.microsoft.com/office/drawing/2014/main" id="{07BD5BB0-6FC6-A14F-97C0-3ECC49DDAA46}"/>
              </a:ext>
            </a:extLst>
          </p:cNvPr>
          <p:cNvPicPr>
            <a:picLocks noChangeAspect="1"/>
          </p:cNvPicPr>
          <p:nvPr/>
        </p:nvPicPr>
        <p:blipFill rotWithShape="1">
          <a:blip r:embed="rId3">
            <a:extLst>
              <a:ext uri="{28A0092B-C50C-407E-A947-70E740481C1C}">
                <a14:useLocalDpi xmlns:a14="http://schemas.microsoft.com/office/drawing/2010/main" val="0"/>
              </a:ext>
            </a:extLst>
          </a:blip>
          <a:srcRect l="18585" t="35267" r="13207" b="5041"/>
          <a:stretch/>
        </p:blipFill>
        <p:spPr>
          <a:xfrm>
            <a:off x="2908696" y="1685612"/>
            <a:ext cx="3172275" cy="1843452"/>
          </a:xfrm>
          <a:prstGeom prst="rect">
            <a:avLst/>
          </a:prstGeom>
        </p:spPr>
      </p:pic>
      <p:pic>
        <p:nvPicPr>
          <p:cNvPr id="10" name="Picture 9">
            <a:extLst>
              <a:ext uri="{FF2B5EF4-FFF2-40B4-BE49-F238E27FC236}">
                <a16:creationId xmlns:a16="http://schemas.microsoft.com/office/drawing/2014/main" id="{1F159913-58FD-094C-AD3A-5B58E99B6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846" y="1680020"/>
            <a:ext cx="2927246" cy="1849043"/>
          </a:xfrm>
          <a:prstGeom prst="rect">
            <a:avLst/>
          </a:prstGeom>
        </p:spPr>
      </p:pic>
      <p:pic>
        <p:nvPicPr>
          <p:cNvPr id="11" name="Picture 10">
            <a:extLst>
              <a:ext uri="{FF2B5EF4-FFF2-40B4-BE49-F238E27FC236}">
                <a16:creationId xmlns:a16="http://schemas.microsoft.com/office/drawing/2014/main" id="{908B8668-52C3-0F45-A502-CAB03E95F279}"/>
              </a:ext>
            </a:extLst>
          </p:cNvPr>
          <p:cNvPicPr>
            <a:picLocks noChangeAspect="1"/>
          </p:cNvPicPr>
          <p:nvPr/>
        </p:nvPicPr>
        <p:blipFill rotWithShape="1">
          <a:blip r:embed="rId5">
            <a:extLst>
              <a:ext uri="{28A0092B-C50C-407E-A947-70E740481C1C}">
                <a14:useLocalDpi xmlns:a14="http://schemas.microsoft.com/office/drawing/2010/main" val="0"/>
              </a:ext>
            </a:extLst>
          </a:blip>
          <a:srcRect b="4769"/>
          <a:stretch/>
        </p:blipFill>
        <p:spPr>
          <a:xfrm>
            <a:off x="45908" y="1680020"/>
            <a:ext cx="2772911" cy="1849043"/>
          </a:xfrm>
          <a:prstGeom prst="rect">
            <a:avLst/>
          </a:prstGeom>
        </p:spPr>
      </p:pic>
      <p:pic>
        <p:nvPicPr>
          <p:cNvPr id="12" name="Picture 11">
            <a:extLst>
              <a:ext uri="{FF2B5EF4-FFF2-40B4-BE49-F238E27FC236}">
                <a16:creationId xmlns:a16="http://schemas.microsoft.com/office/drawing/2014/main" id="{CA476F1C-9CD0-C149-A2D5-A38C6FBF139B}"/>
              </a:ext>
            </a:extLst>
          </p:cNvPr>
          <p:cNvPicPr>
            <a:picLocks noChangeAspect="1"/>
          </p:cNvPicPr>
          <p:nvPr/>
        </p:nvPicPr>
        <p:blipFill rotWithShape="1">
          <a:blip r:embed="rId6">
            <a:extLst>
              <a:ext uri="{28A0092B-C50C-407E-A947-70E740481C1C}">
                <a14:useLocalDpi xmlns:a14="http://schemas.microsoft.com/office/drawing/2010/main" val="0"/>
              </a:ext>
            </a:extLst>
          </a:blip>
          <a:srcRect l="941" b="8515"/>
          <a:stretch/>
        </p:blipFill>
        <p:spPr>
          <a:xfrm>
            <a:off x="2908695" y="3598777"/>
            <a:ext cx="3172275" cy="1949216"/>
          </a:xfrm>
          <a:prstGeom prst="rect">
            <a:avLst/>
          </a:prstGeom>
        </p:spPr>
      </p:pic>
      <p:pic>
        <p:nvPicPr>
          <p:cNvPr id="13" name="Picture 12">
            <a:extLst>
              <a:ext uri="{FF2B5EF4-FFF2-40B4-BE49-F238E27FC236}">
                <a16:creationId xmlns:a16="http://schemas.microsoft.com/office/drawing/2014/main" id="{9E526898-BA6C-2742-BC1D-465577B44D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0846" y="3598777"/>
            <a:ext cx="2927246" cy="1952107"/>
          </a:xfrm>
          <a:prstGeom prst="rect">
            <a:avLst/>
          </a:prstGeom>
        </p:spPr>
      </p:pic>
      <p:pic>
        <p:nvPicPr>
          <p:cNvPr id="14" name="Picture 13">
            <a:extLst>
              <a:ext uri="{FF2B5EF4-FFF2-40B4-BE49-F238E27FC236}">
                <a16:creationId xmlns:a16="http://schemas.microsoft.com/office/drawing/2014/main" id="{B947610E-3AE0-F84A-9B3B-FD6EF4317456}"/>
              </a:ext>
            </a:extLst>
          </p:cNvPr>
          <p:cNvPicPr>
            <a:picLocks noChangeAspect="1"/>
          </p:cNvPicPr>
          <p:nvPr/>
        </p:nvPicPr>
        <p:blipFill rotWithShape="1">
          <a:blip r:embed="rId8">
            <a:extLst>
              <a:ext uri="{28A0092B-C50C-407E-A947-70E740481C1C}">
                <a14:useLocalDpi xmlns:a14="http://schemas.microsoft.com/office/drawing/2010/main" val="0"/>
              </a:ext>
            </a:extLst>
          </a:blip>
          <a:srcRect l="9295" b="882"/>
          <a:stretch/>
        </p:blipFill>
        <p:spPr>
          <a:xfrm>
            <a:off x="49039" y="3598777"/>
            <a:ext cx="2769779" cy="1949216"/>
          </a:xfrm>
          <a:prstGeom prst="rect">
            <a:avLst/>
          </a:prstGeom>
        </p:spPr>
      </p:pic>
      <p:sp>
        <p:nvSpPr>
          <p:cNvPr id="15" name="Rectangle 14">
            <a:extLst>
              <a:ext uri="{FF2B5EF4-FFF2-40B4-BE49-F238E27FC236}">
                <a16:creationId xmlns:a16="http://schemas.microsoft.com/office/drawing/2014/main" id="{3C62DED6-964E-E54A-AFA3-FAC50AF664CA}"/>
              </a:ext>
            </a:extLst>
          </p:cNvPr>
          <p:cNvSpPr/>
          <p:nvPr/>
        </p:nvSpPr>
        <p:spPr>
          <a:xfrm>
            <a:off x="45908" y="1400344"/>
            <a:ext cx="9098092" cy="4380524"/>
          </a:xfrm>
          <a:prstGeom prst="rect">
            <a:avLst/>
          </a:prstGeom>
          <a:solidFill>
            <a:srgbClr val="000000">
              <a:alpha val="5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3E4A39DC-A157-AA47-8861-F044D63AA81B}"/>
              </a:ext>
            </a:extLst>
          </p:cNvPr>
          <p:cNvSpPr txBox="1">
            <a:spLocks/>
          </p:cNvSpPr>
          <p:nvPr/>
        </p:nvSpPr>
        <p:spPr>
          <a:xfrm>
            <a:off x="415637" y="1173744"/>
            <a:ext cx="8312727" cy="753514"/>
          </a:xfrm>
          <a:prstGeom prst="rect">
            <a:avLst/>
          </a:prstGeom>
        </p:spPr>
        <p:txBody>
          <a:bodyPr>
            <a:noAutofit/>
          </a:bodyPr>
          <a:lstStyle>
            <a:lvl1pPr marL="0" indent="0" algn="ctr" defTabSz="457200" rtl="0" eaLnBrk="1" latinLnBrk="0" hangingPunct="1">
              <a:lnSpc>
                <a:spcPct val="90000"/>
              </a:lnSpc>
              <a:spcBef>
                <a:spcPct val="20000"/>
              </a:spcBef>
              <a:buFont typeface="Arial"/>
              <a:buNone/>
              <a:defRPr sz="3600" b="0"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a:p>
        </p:txBody>
      </p:sp>
      <p:sp>
        <p:nvSpPr>
          <p:cNvPr id="17" name="Text Placeholder 3">
            <a:extLst>
              <a:ext uri="{FF2B5EF4-FFF2-40B4-BE49-F238E27FC236}">
                <a16:creationId xmlns:a16="http://schemas.microsoft.com/office/drawing/2014/main" id="{860F8AE1-876E-D440-AFDC-22366D383C4C}"/>
              </a:ext>
            </a:extLst>
          </p:cNvPr>
          <p:cNvSpPr txBox="1">
            <a:spLocks/>
          </p:cNvSpPr>
          <p:nvPr/>
        </p:nvSpPr>
        <p:spPr>
          <a:xfrm>
            <a:off x="415637" y="1173744"/>
            <a:ext cx="8312727" cy="753514"/>
          </a:xfrm>
          <a:prstGeom prst="rect">
            <a:avLst/>
          </a:prstGeom>
        </p:spPr>
        <p:txBody>
          <a:bodyPr>
            <a:noAutofit/>
          </a:bodyPr>
          <a:lstStyle>
            <a:lvl1pPr marL="0" indent="0" algn="ctr" defTabSz="457200" rtl="0" eaLnBrk="1" latinLnBrk="0" hangingPunct="1">
              <a:lnSpc>
                <a:spcPct val="90000"/>
              </a:lnSpc>
              <a:spcBef>
                <a:spcPct val="20000"/>
              </a:spcBef>
              <a:buFont typeface="Arial"/>
              <a:buNone/>
              <a:defRPr sz="3600" b="0"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The joint action</a:t>
            </a:r>
            <a:r>
              <a:rPr lang="en-US" sz="2800" b="1" dirty="0"/>
              <a:t> </a:t>
            </a:r>
            <a:r>
              <a:rPr lang="en-US" sz="2800" b="1" i="1" dirty="0"/>
              <a:t>u</a:t>
            </a:r>
            <a:r>
              <a:rPr lang="en-US" sz="2800" dirty="0"/>
              <a:t> drives the state </a:t>
            </a:r>
            <a:r>
              <a:rPr lang="en-US" sz="2800" b="1" i="1" dirty="0"/>
              <a:t>x</a:t>
            </a:r>
            <a:r>
              <a:rPr lang="en-US" sz="2800" dirty="0"/>
              <a:t> in the dynamical system. Where are the feedback loops?</a:t>
            </a:r>
          </a:p>
        </p:txBody>
      </p:sp>
      <p:grpSp>
        <p:nvGrpSpPr>
          <p:cNvPr id="18" name="Group 17">
            <a:extLst>
              <a:ext uri="{FF2B5EF4-FFF2-40B4-BE49-F238E27FC236}">
                <a16:creationId xmlns:a16="http://schemas.microsoft.com/office/drawing/2014/main" id="{F23D4914-2EFC-C043-B60A-3CB139DF28E1}"/>
              </a:ext>
            </a:extLst>
          </p:cNvPr>
          <p:cNvGrpSpPr/>
          <p:nvPr/>
        </p:nvGrpSpPr>
        <p:grpSpPr>
          <a:xfrm>
            <a:off x="3028249" y="2471271"/>
            <a:ext cx="3087502" cy="2661640"/>
            <a:chOff x="3474720" y="2556536"/>
            <a:chExt cx="3087502" cy="2661640"/>
          </a:xfrm>
        </p:grpSpPr>
        <p:sp>
          <p:nvSpPr>
            <p:cNvPr id="19" name="Hexagon 18">
              <a:extLst>
                <a:ext uri="{FF2B5EF4-FFF2-40B4-BE49-F238E27FC236}">
                  <a16:creationId xmlns:a16="http://schemas.microsoft.com/office/drawing/2014/main" id="{90C2789F-FBFD-2140-8182-E8993388F2AC}"/>
                </a:ext>
              </a:extLst>
            </p:cNvPr>
            <p:cNvSpPr/>
            <p:nvPr/>
          </p:nvSpPr>
          <p:spPr>
            <a:xfrm>
              <a:off x="3474720" y="2556536"/>
              <a:ext cx="3087502" cy="2661640"/>
            </a:xfrm>
            <a:prstGeom prst="hexagon">
              <a:avLst/>
            </a:prstGeom>
            <a:solidFill>
              <a:schemeClr val="accent4">
                <a:lumMod val="25000"/>
              </a:schemeClr>
            </a:solidFill>
            <a:ln w="444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Dynamic environment</a:t>
              </a:r>
            </a:p>
            <a:p>
              <a:pPr algn="ctr"/>
              <a:endParaRPr lang="en-US" sz="2400" dirty="0"/>
            </a:p>
            <a:p>
              <a:pPr algn="ctr"/>
              <a:endParaRPr lang="en-US" dirty="0"/>
            </a:p>
            <a:p>
              <a:pPr algn="ctr"/>
              <a:endParaRPr lang="en-US" dirty="0"/>
            </a:p>
            <a:p>
              <a:pPr algn="ctr"/>
              <a:endParaRPr lang="en-US" dirty="0"/>
            </a:p>
            <a:p>
              <a:pPr algn="ctr"/>
              <a:endParaRPr lang="en-US" dirty="0"/>
            </a:p>
          </p:txBody>
        </p:sp>
        <p:pic>
          <p:nvPicPr>
            <p:cNvPr id="20" name="Picture 19">
              <a:extLst>
                <a:ext uri="{FF2B5EF4-FFF2-40B4-BE49-F238E27FC236}">
                  <a16:creationId xmlns:a16="http://schemas.microsoft.com/office/drawing/2014/main" id="{9E5C5A24-7699-F243-BDBE-0621D51C65EB}"/>
                </a:ext>
              </a:extLst>
            </p:cNvPr>
            <p:cNvPicPr>
              <a:picLocks noChangeAspect="1"/>
            </p:cNvPicPr>
            <p:nvPr/>
          </p:nvPicPr>
          <p:blipFill>
            <a:blip r:embed="rId9"/>
            <a:stretch>
              <a:fillRect/>
            </a:stretch>
          </p:blipFill>
          <p:spPr>
            <a:xfrm>
              <a:off x="3938971" y="3731679"/>
              <a:ext cx="2159000" cy="457200"/>
            </a:xfrm>
            <a:prstGeom prst="rect">
              <a:avLst/>
            </a:prstGeom>
          </p:spPr>
        </p:pic>
      </p:grpSp>
      <p:grpSp>
        <p:nvGrpSpPr>
          <p:cNvPr id="3" name="Group 2">
            <a:extLst>
              <a:ext uri="{FF2B5EF4-FFF2-40B4-BE49-F238E27FC236}">
                <a16:creationId xmlns:a16="http://schemas.microsoft.com/office/drawing/2014/main" id="{A93E72E7-D0FF-6E46-937A-E1E17B36F360}"/>
              </a:ext>
            </a:extLst>
          </p:cNvPr>
          <p:cNvGrpSpPr/>
          <p:nvPr/>
        </p:nvGrpSpPr>
        <p:grpSpPr>
          <a:xfrm>
            <a:off x="5428802" y="4073077"/>
            <a:ext cx="2956138" cy="1356105"/>
            <a:chOff x="5428802" y="4073077"/>
            <a:chExt cx="2956138" cy="1356105"/>
          </a:xfrm>
        </p:grpSpPr>
        <p:cxnSp>
          <p:nvCxnSpPr>
            <p:cNvPr id="21" name="Straight Arrow Connector 20">
              <a:extLst>
                <a:ext uri="{FF2B5EF4-FFF2-40B4-BE49-F238E27FC236}">
                  <a16:creationId xmlns:a16="http://schemas.microsoft.com/office/drawing/2014/main" id="{82D8A90E-DA70-F84E-B471-AD9B5C14815F}"/>
                </a:ext>
              </a:extLst>
            </p:cNvPr>
            <p:cNvCxnSpPr>
              <a:cxnSpLocks/>
            </p:cNvCxnSpPr>
            <p:nvPr/>
          </p:nvCxnSpPr>
          <p:spPr>
            <a:xfrm flipH="1" flipV="1">
              <a:off x="5428802" y="4073077"/>
              <a:ext cx="555585" cy="919798"/>
            </a:xfrm>
            <a:prstGeom prst="straightConnector1">
              <a:avLst/>
            </a:prstGeom>
            <a:ln w="47625">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EAF70010-94CB-3E46-AE0D-BE99F8070882}"/>
                </a:ext>
              </a:extLst>
            </p:cNvPr>
            <p:cNvPicPr>
              <a:picLocks noChangeAspect="1"/>
            </p:cNvPicPr>
            <p:nvPr/>
          </p:nvPicPr>
          <p:blipFill>
            <a:blip r:embed="rId10"/>
            <a:stretch>
              <a:fillRect/>
            </a:stretch>
          </p:blipFill>
          <p:spPr>
            <a:xfrm>
              <a:off x="5908440" y="4971982"/>
              <a:ext cx="2476500" cy="457200"/>
            </a:xfrm>
            <a:prstGeom prst="rect">
              <a:avLst/>
            </a:prstGeom>
          </p:spPr>
        </p:pic>
      </p:grpSp>
    </p:spTree>
    <p:extLst>
      <p:ext uri="{BB962C8B-B14F-4D97-AF65-F5344CB8AC3E}">
        <p14:creationId xmlns:p14="http://schemas.microsoft.com/office/powerpoint/2010/main" val="160082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35D471-E48E-B64A-8E81-574DFD4C5B69}"/>
              </a:ext>
            </a:extLst>
          </p:cNvPr>
          <p:cNvSpPr>
            <a:spLocks noGrp="1"/>
          </p:cNvSpPr>
          <p:nvPr>
            <p:ph type="body" sz="quarter" idx="10"/>
          </p:nvPr>
        </p:nvSpPr>
        <p:spPr/>
        <p:txBody>
          <a:bodyPr>
            <a:normAutofit fontScale="85000" lnSpcReduction="10000"/>
          </a:bodyPr>
          <a:lstStyle/>
          <a:p>
            <a:r>
              <a:rPr lang="en-US" dirty="0"/>
              <a:t>Feedback loops:</a:t>
            </a:r>
            <a:r>
              <a:rPr lang="en-US" b="0" dirty="0"/>
              <a:t> autonomous controller</a:t>
            </a:r>
            <a:endParaRPr lang="en-US" dirty="0"/>
          </a:p>
        </p:txBody>
      </p:sp>
      <p:sp>
        <p:nvSpPr>
          <p:cNvPr id="4" name="Text Placeholder 3">
            <a:extLst>
              <a:ext uri="{FF2B5EF4-FFF2-40B4-BE49-F238E27FC236}">
                <a16:creationId xmlns:a16="http://schemas.microsoft.com/office/drawing/2014/main" id="{65FE965E-5737-944F-B7E3-3E0BD147749D}"/>
              </a:ext>
            </a:extLst>
          </p:cNvPr>
          <p:cNvSpPr>
            <a:spLocks noGrp="1"/>
          </p:cNvSpPr>
          <p:nvPr>
            <p:ph type="body" sz="quarter" idx="12"/>
          </p:nvPr>
        </p:nvSpPr>
        <p:spPr>
          <a:xfrm>
            <a:off x="415636" y="1173744"/>
            <a:ext cx="8312727" cy="834152"/>
          </a:xfrm>
        </p:spPr>
        <p:txBody>
          <a:bodyPr/>
          <a:lstStyle/>
          <a:p>
            <a:r>
              <a:rPr lang="en-US" sz="2800" dirty="0"/>
              <a:t>The machine controls the system by reacting to state </a:t>
            </a:r>
            <a:r>
              <a:rPr lang="en-US" sz="2800" b="1" i="1" dirty="0"/>
              <a:t>x</a:t>
            </a:r>
            <a:r>
              <a:rPr lang="en-US" sz="2800" dirty="0"/>
              <a:t>, and choosing control </a:t>
            </a:r>
            <a:r>
              <a:rPr lang="en-US" sz="2800" b="1" i="1" dirty="0"/>
              <a:t>u</a:t>
            </a:r>
            <a:r>
              <a:rPr lang="en-US" sz="2800" b="1" i="1" baseline="-25000" dirty="0"/>
              <a:t>M.</a:t>
            </a:r>
            <a:r>
              <a:rPr lang="en-US" sz="2800" dirty="0"/>
              <a:t> </a:t>
            </a:r>
            <a:endParaRPr lang="en-US" sz="2800" b="1" i="1" dirty="0"/>
          </a:p>
        </p:txBody>
      </p:sp>
      <p:grpSp>
        <p:nvGrpSpPr>
          <p:cNvPr id="17" name="Group 16">
            <a:extLst>
              <a:ext uri="{FF2B5EF4-FFF2-40B4-BE49-F238E27FC236}">
                <a16:creationId xmlns:a16="http://schemas.microsoft.com/office/drawing/2014/main" id="{D20B9FBB-959B-184F-81AC-BD024F2DD2BE}"/>
              </a:ext>
            </a:extLst>
          </p:cNvPr>
          <p:cNvGrpSpPr/>
          <p:nvPr/>
        </p:nvGrpSpPr>
        <p:grpSpPr>
          <a:xfrm>
            <a:off x="3028249" y="2471271"/>
            <a:ext cx="3087502" cy="2661640"/>
            <a:chOff x="3474720" y="2556536"/>
            <a:chExt cx="3087502" cy="2661640"/>
          </a:xfrm>
        </p:grpSpPr>
        <p:sp>
          <p:nvSpPr>
            <p:cNvPr id="12" name="Hexagon 11">
              <a:extLst>
                <a:ext uri="{FF2B5EF4-FFF2-40B4-BE49-F238E27FC236}">
                  <a16:creationId xmlns:a16="http://schemas.microsoft.com/office/drawing/2014/main" id="{80183595-CE9D-0249-9AE0-6486453C7774}"/>
                </a:ext>
              </a:extLst>
            </p:cNvPr>
            <p:cNvSpPr/>
            <p:nvPr/>
          </p:nvSpPr>
          <p:spPr>
            <a:xfrm>
              <a:off x="3474720" y="2556536"/>
              <a:ext cx="3087502" cy="2661640"/>
            </a:xfrm>
            <a:prstGeom prst="hexagon">
              <a:avLst/>
            </a:prstGeom>
            <a:solidFill>
              <a:schemeClr val="accent4">
                <a:lumMod val="25000"/>
              </a:schemeClr>
            </a:solidFill>
            <a:ln w="444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Dynamic environment</a:t>
              </a:r>
            </a:p>
            <a:p>
              <a:pPr algn="ctr"/>
              <a:endParaRPr lang="en-US" sz="2400"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94A5DB5B-FCF3-0A49-B98A-2FB2E28275D4}"/>
                </a:ext>
              </a:extLst>
            </p:cNvPr>
            <p:cNvPicPr>
              <a:picLocks noChangeAspect="1"/>
            </p:cNvPicPr>
            <p:nvPr/>
          </p:nvPicPr>
          <p:blipFill>
            <a:blip r:embed="rId3"/>
            <a:stretch>
              <a:fillRect/>
            </a:stretch>
          </p:blipFill>
          <p:spPr>
            <a:xfrm>
              <a:off x="3938971" y="3731679"/>
              <a:ext cx="2159000" cy="457200"/>
            </a:xfrm>
            <a:prstGeom prst="rect">
              <a:avLst/>
            </a:prstGeom>
          </p:spPr>
        </p:pic>
      </p:grpSp>
      <p:pic>
        <p:nvPicPr>
          <p:cNvPr id="14" name="Picture 13">
            <a:extLst>
              <a:ext uri="{FF2B5EF4-FFF2-40B4-BE49-F238E27FC236}">
                <a16:creationId xmlns:a16="http://schemas.microsoft.com/office/drawing/2014/main" id="{664EDE7C-B0F4-8C42-ADAB-C48465B674DC}"/>
              </a:ext>
            </a:extLst>
          </p:cNvPr>
          <p:cNvPicPr>
            <a:picLocks noChangeAspect="1"/>
          </p:cNvPicPr>
          <p:nvPr/>
        </p:nvPicPr>
        <p:blipFill rotWithShape="1">
          <a:blip r:embed="rId4">
            <a:extLst>
              <a:ext uri="{28A0092B-C50C-407E-A947-70E740481C1C}">
                <a14:useLocalDpi xmlns:a14="http://schemas.microsoft.com/office/drawing/2010/main" val="0"/>
              </a:ext>
            </a:extLst>
          </a:blip>
          <a:srcRect l="62787" t="66490" r="15495"/>
          <a:stretch/>
        </p:blipFill>
        <p:spPr>
          <a:xfrm>
            <a:off x="6964578" y="4978400"/>
            <a:ext cx="1946370" cy="1420649"/>
          </a:xfrm>
          <a:prstGeom prst="rect">
            <a:avLst/>
          </a:prstGeom>
        </p:spPr>
      </p:pic>
      <p:cxnSp>
        <p:nvCxnSpPr>
          <p:cNvPr id="20" name="Straight Arrow Connector 19">
            <a:extLst>
              <a:ext uri="{FF2B5EF4-FFF2-40B4-BE49-F238E27FC236}">
                <a16:creationId xmlns:a16="http://schemas.microsoft.com/office/drawing/2014/main" id="{99C614D8-A6B1-0343-A778-46F6D7517E7F}"/>
              </a:ext>
            </a:extLst>
          </p:cNvPr>
          <p:cNvCxnSpPr>
            <a:cxnSpLocks/>
          </p:cNvCxnSpPr>
          <p:nvPr/>
        </p:nvCxnSpPr>
        <p:spPr>
          <a:xfrm>
            <a:off x="5732493" y="4760244"/>
            <a:ext cx="1281037" cy="616202"/>
          </a:xfrm>
          <a:prstGeom prst="straightConnector1">
            <a:avLst/>
          </a:prstGeom>
          <a:ln w="50800">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C870D97-B21F-7340-8FD3-E5A847699D21}"/>
              </a:ext>
            </a:extLst>
          </p:cNvPr>
          <p:cNvCxnSpPr>
            <a:cxnSpLocks/>
          </p:cNvCxnSpPr>
          <p:nvPr/>
        </p:nvCxnSpPr>
        <p:spPr>
          <a:xfrm>
            <a:off x="5886502" y="4385715"/>
            <a:ext cx="1111056" cy="501910"/>
          </a:xfrm>
          <a:prstGeom prst="straightConnector1">
            <a:avLst/>
          </a:prstGeom>
          <a:ln w="50800">
            <a:solidFill>
              <a:schemeClr val="tx2"/>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40ADC1E7-A514-5C44-A3F9-431E99BAC7E4}"/>
              </a:ext>
            </a:extLst>
          </p:cNvPr>
          <p:cNvPicPr>
            <a:picLocks noChangeAspect="1"/>
          </p:cNvPicPr>
          <p:nvPr/>
        </p:nvPicPr>
        <p:blipFill>
          <a:blip r:embed="rId5"/>
          <a:stretch>
            <a:fillRect/>
          </a:stretch>
        </p:blipFill>
        <p:spPr>
          <a:xfrm>
            <a:off x="6492830" y="4310685"/>
            <a:ext cx="520700" cy="292100"/>
          </a:xfrm>
          <a:prstGeom prst="rect">
            <a:avLst/>
          </a:prstGeom>
        </p:spPr>
      </p:pic>
      <p:pic>
        <p:nvPicPr>
          <p:cNvPr id="29" name="Picture 28">
            <a:extLst>
              <a:ext uri="{FF2B5EF4-FFF2-40B4-BE49-F238E27FC236}">
                <a16:creationId xmlns:a16="http://schemas.microsoft.com/office/drawing/2014/main" id="{020F7562-8E4A-1C42-843E-1F522AA8A180}"/>
              </a:ext>
            </a:extLst>
          </p:cNvPr>
          <p:cNvPicPr>
            <a:picLocks noChangeAspect="1"/>
          </p:cNvPicPr>
          <p:nvPr/>
        </p:nvPicPr>
        <p:blipFill>
          <a:blip r:embed="rId6"/>
          <a:stretch>
            <a:fillRect/>
          </a:stretch>
        </p:blipFill>
        <p:spPr>
          <a:xfrm>
            <a:off x="6083300" y="5140378"/>
            <a:ext cx="254000" cy="228600"/>
          </a:xfrm>
          <a:prstGeom prst="rect">
            <a:avLst/>
          </a:prstGeom>
        </p:spPr>
      </p:pic>
    </p:spTree>
    <p:extLst>
      <p:ext uri="{BB962C8B-B14F-4D97-AF65-F5344CB8AC3E}">
        <p14:creationId xmlns:p14="http://schemas.microsoft.com/office/powerpoint/2010/main" val="195565441"/>
      </p:ext>
    </p:extLst>
  </p:cSld>
  <p:clrMapOvr>
    <a:masterClrMapping/>
  </p:clrMapOvr>
</p:sld>
</file>

<file path=ppt/theme/theme1.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w="38100" cmpd="thickThin">
          <a:solidFill>
            <a:srgbClr val="FFC000"/>
          </a:solidFill>
        </a:ln>
      </a:spPr>
      <a:bodyPr wrap="square" rtlCol="0">
        <a:spAutoFit/>
      </a:bodyPr>
      <a:lstStyle>
        <a:defPPr algn="l">
          <a:defRPr dirty="0"/>
        </a:defPPr>
      </a:lstStyle>
    </a:txDef>
  </a:objectDefaults>
  <a:extraClrSchemeLst/>
</a:theme>
</file>

<file path=ppt/theme/theme2.xml><?xml version="1.0" encoding="utf-8"?>
<a:theme xmlns:a="http://schemas.openxmlformats.org/drawingml/2006/main" name="1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20313</TotalTime>
  <Words>2909</Words>
  <Application>Microsoft Macintosh PowerPoint</Application>
  <PresentationFormat>On-screen Show (4:3)</PresentationFormat>
  <Paragraphs>426</Paragraphs>
  <Slides>33</Slides>
  <Notes>31</Notes>
  <HiddenSlides>1</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33</vt:i4>
      </vt:variant>
    </vt:vector>
  </HeadingPairs>
  <TitlesOfParts>
    <vt:vector size="46" baseType="lpstr">
      <vt:lpstr>Encode Sans Normal Black</vt:lpstr>
      <vt:lpstr>ＭＳ Ｐゴシック</vt:lpstr>
      <vt:lpstr>Open Sans Light</vt:lpstr>
      <vt:lpstr>Uni Sans Regular</vt:lpstr>
      <vt:lpstr>Arial</vt:lpstr>
      <vt:lpstr>Calibri</vt:lpstr>
      <vt:lpstr>Georgia</vt:lpstr>
      <vt:lpstr>Helvetica Neue</vt:lpstr>
      <vt:lpstr>Lucida Grande</vt:lpstr>
      <vt:lpstr>LucidaGrande</vt:lpstr>
      <vt:lpstr>Times New Roman</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Benjamin Chasnov</cp:lastModifiedBy>
  <cp:revision>301</cp:revision>
  <cp:lastPrinted>2019-04-15T17:31:56Z</cp:lastPrinted>
  <dcterms:created xsi:type="dcterms:W3CDTF">2014-10-14T00:51:43Z</dcterms:created>
  <dcterms:modified xsi:type="dcterms:W3CDTF">2019-04-20T00:06:04Z</dcterms:modified>
</cp:coreProperties>
</file>